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61" r:id="rId2"/>
    <p:sldId id="262" r:id="rId3"/>
    <p:sldId id="264" r:id="rId4"/>
    <p:sldId id="265" r:id="rId5"/>
    <p:sldId id="266" r:id="rId6"/>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p:scale>
          <a:sx n="50" d="100"/>
          <a:sy n="50" d="100"/>
        </p:scale>
        <p:origin x="-1968" y="-72"/>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2018/5/11</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2018/5/11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2018/5/11</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nenkin.go.jp/section/souda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hlw.go.jp/bunya/roudoukijun/location.html" TargetMode="External"/><Relationship Id="rId2" Type="http://schemas.openxmlformats.org/officeDocument/2006/relationships/hyperlink" Target="https://www.nenkin.go.jp/section/soudan/index.html" TargetMode="External"/><Relationship Id="rId1" Type="http://schemas.openxmlformats.org/officeDocument/2006/relationships/slideLayout" Target="../slideLayouts/slideLayout2.xml"/><Relationship Id="rId4" Type="http://schemas.openxmlformats.org/officeDocument/2006/relationships/hyperlink" Target="http://www.mhlw.go.jp/kyujin/hwmap.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a:t>
            </a:r>
            <a:r>
              <a:rPr lang="ja-JP" altLang="en-US" sz="3200" b="1" u="sng"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義務づけ</a:t>
            </a:r>
            <a:r>
              <a:rPr lang="ja-JP" altLang="en-US" sz="3200" b="1" u="sng" dirty="0" err="1"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ら</a:t>
            </a:r>
            <a:r>
              <a:rPr lang="ja-JP" altLang="en-US" sz="3200" b="1" u="sng"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3200" b="1" u="sng"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sz="32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u="sng" dirty="0" err="1"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れて</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保険（厚生年金保険・健康保険）へ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加入手続はお済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適用事業所に使用される人で、以下に該当する人は、すべて厚生年金保険・健康保険の　</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被保険者となります。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ts val="18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lang="ja-JP" altLang="en-US" sz="1800" dirty="0" smtClean="0">
                  <a:latin typeface="メイリオ" pitchFamily="50" charset="-128"/>
                  <a:ea typeface="メイリオ" pitchFamily="50" charset="-128"/>
                  <a:cs typeface="ＭＳ Ｐゴシック" pitchFamily="50" charset="-128"/>
                </a:rPr>
                <a:t>　</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lang="ja-JP" altLang="en-US" sz="1800" dirty="0" smtClean="0">
                  <a:latin typeface="メイリオ" pitchFamily="50" charset="-128"/>
                  <a:ea typeface="メイリオ" pitchFamily="50" charset="-128"/>
                  <a:cs typeface="ＭＳ Ｐゴシック" pitchFamily="50" charset="-128"/>
                </a:rPr>
                <a:t>　</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lang="ja-JP" altLang="en-US" sz="1800" dirty="0" smtClean="0">
                  <a:latin typeface="メイリオ" pitchFamily="50" charset="-128"/>
                  <a:ea typeface="メイリオ" pitchFamily="50" charset="-128"/>
                  <a:cs typeface="ＭＳ Ｐゴシック" pitchFamily="50" charset="-128"/>
                </a:rPr>
                <a:t>　</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lang="ja-JP" altLang="en-US" sz="1800" dirty="0" smtClean="0">
                  <a:latin typeface="メイリオ" pitchFamily="50" charset="-128"/>
                  <a:ea typeface="メイリオ" pitchFamily="50" charset="-128"/>
                  <a:cs typeface="ＭＳ Ｐゴシック" pitchFamily="50" charset="-128"/>
                </a:rPr>
                <a:t>　</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R="0" lvl="0" algn="just" defTabSz="914400" rtl="0" eaLnBrk="1" fontAlgn="base" latinLnBrk="0" hangingPunct="1">
                <a:lnSpc>
                  <a:spcPct val="100000"/>
                </a:lnSpc>
                <a:spcBef>
                  <a:spcPct val="0"/>
                </a:spcBef>
                <a:spcAft>
                  <a:spcPct val="0"/>
                </a:spcAft>
                <a:buClrTx/>
                <a:buSzTx/>
                <a:tabLst/>
              </a:pPr>
              <a:r>
                <a:rPr lang="ja-JP" altLang="en-US" sz="1800" dirty="0">
                  <a:latin typeface="メイリオ" pitchFamily="50" charset="-128"/>
                  <a:ea typeface="メイリオ" pitchFamily="50" charset="-128"/>
                  <a:cs typeface="ＭＳ Ｐゴシック" pitchFamily="50" charset="-128"/>
                </a:rPr>
                <a:t>　</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2">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3">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4"/>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18258" y="116463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12692" y="2781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10528" y="44389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48078" y="1223294"/>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61562" y="2830350"/>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02245" y="44876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614029" y="1676679"/>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27514" y="3363810"/>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598964" y="49349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4105" y="5511800"/>
            <a:ext cx="8062794" cy="3467100"/>
          </a:xfrm>
          <a:prstGeom prst="rect">
            <a:avLst/>
          </a:prstGeom>
          <a:noFill/>
          <a:ln>
            <a:noFill/>
          </a:ln>
        </p:spPr>
      </p:pic>
      <p:sp>
        <p:nvSpPr>
          <p:cNvPr id="18" name="角丸四角形吹き出し 17"/>
          <p:cNvSpPr/>
          <p:nvPr/>
        </p:nvSpPr>
        <p:spPr>
          <a:xfrm>
            <a:off x="5928583" y="77119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6465" y="9581543"/>
            <a:ext cx="9684000" cy="438787"/>
            <a:chOff x="690029" y="11350249"/>
            <a:chExt cx="9684000" cy="438787"/>
          </a:xfrm>
        </p:grpSpPr>
        <p:sp>
          <p:nvSpPr>
            <p:cNvPr id="32" name="角丸四角形 31"/>
            <p:cNvSpPr/>
            <p:nvPr/>
          </p:nvSpPr>
          <p:spPr>
            <a:xfrm>
              <a:off x="6900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16366" y="1019518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27413" y="119063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685549" y="123727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414593" y="8866820"/>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加入手続はお済みですか？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439272"/>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383512" y="10825019"/>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537214" y="12286239"/>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607375" y="11865651"/>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6943" y="14212153"/>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576032" y="13035338"/>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1334885" y="2179146"/>
            <a:ext cx="8089859" cy="2201384"/>
            <a:chOff x="366883" y="-147411"/>
            <a:chExt cx="9824863" cy="22013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66883" y="9767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事業所は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1377587" y="4830000"/>
            <a:ext cx="8051576" cy="1365740"/>
            <a:chOff x="380647" y="2574661"/>
            <a:chExt cx="9835851" cy="1365740"/>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24497" y="3355626"/>
              <a:ext cx="9792001"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1409064" y="6565901"/>
            <a:ext cx="8020098" cy="1385642"/>
            <a:chOff x="891400" y="4468769"/>
            <a:chExt cx="9372017" cy="1385642"/>
          </a:xfrm>
        </p:grpSpPr>
        <p:sp>
          <p:nvSpPr>
            <p:cNvPr id="8" name="角丸四角形 7"/>
            <p:cNvSpPr/>
            <p:nvPr/>
          </p:nvSpPr>
          <p:spPr>
            <a:xfrm>
              <a:off x="891400" y="4468769"/>
              <a:ext cx="9372017"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923020" y="5269636"/>
              <a:ext cx="9335234"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1394119" y="8325766"/>
            <a:ext cx="8018559" cy="1473042"/>
            <a:chOff x="361293" y="6617840"/>
            <a:chExt cx="9810285" cy="1473042"/>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79578" y="7506107"/>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1334885" y="10213991"/>
            <a:ext cx="8050736" cy="1964228"/>
            <a:chOff x="468411" y="11072857"/>
            <a:chExt cx="9819067" cy="1964228"/>
          </a:xfrm>
        </p:grpSpPr>
        <p:sp>
          <p:nvSpPr>
            <p:cNvPr id="7" name="角丸四角形 6"/>
            <p:cNvSpPr/>
            <p:nvPr/>
          </p:nvSpPr>
          <p:spPr>
            <a:xfrm>
              <a:off x="514475" y="11072857"/>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468411" y="11959867"/>
              <a:ext cx="9791999"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248700938"/>
              </p:ext>
            </p:extLst>
          </p:nvPr>
        </p:nvGraphicFramePr>
        <p:xfrm>
          <a:off x="1233285" y="1323593"/>
          <a:ext cx="8321287" cy="365760"/>
        </p:xfrm>
        <a:graphic>
          <a:graphicData uri="http://schemas.openxmlformats.org/drawingml/2006/table">
            <a:tbl>
              <a:tblPr firstRow="1" firstCol="1" bandRow="1"/>
              <a:tblGrid>
                <a:gridCol w="8321287"/>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1048571" y="7722961"/>
            <a:ext cx="8142516" cy="6184467"/>
            <a:chOff x="698270" y="-147411"/>
            <a:chExt cx="9493475" cy="6184467"/>
          </a:xfrm>
        </p:grpSpPr>
        <p:sp>
          <p:nvSpPr>
            <p:cNvPr id="4" name="角丸四角形 3"/>
            <p:cNvSpPr/>
            <p:nvPr/>
          </p:nvSpPr>
          <p:spPr>
            <a:xfrm>
              <a:off x="846440" y="-147411"/>
              <a:ext cx="9345305"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事業所で雇用する従業員とは別に、業務委託や請負により業務を行う者がいる場合、従業員と同様に社会</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保険（厚生年金保険・健康保険）や労働保険（労災保険・雇用保険）に</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加入させなければ</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なりませんか？</a:t>
              </a:r>
            </a:p>
          </p:txBody>
        </p:sp>
        <p:sp>
          <p:nvSpPr>
            <p:cNvPr id="12" name="テキスト ボックス 11"/>
            <p:cNvSpPr txBox="1"/>
            <p:nvPr/>
          </p:nvSpPr>
          <p:spPr>
            <a:xfrm>
              <a:off x="698270" y="1020298"/>
              <a:ext cx="9436629" cy="501675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◇業務委託契約や請負契約に基づき、事業所で働く方については、原則として、個人で国民年金・国民健康保険に加入していただくこととなります。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ただし、勤務先事業所からの指示や指揮監督のもとで働いているなど、従業員と同様の勤務実態がある場合は、勤務先事業所において社会保険や労働保険に加入が必要となる場合があります。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の加入手続は、次の場所で行っておりますので、ご不明な点はご相談ください。</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社会保険：年金事務所</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労働保険：労働基準監督署及び公共職業安定所</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お近くの年金事務所、労働基準監督署及び公共職業安定所の所在地は、以下のホームページで確認できます。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年金</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事務所</a:t>
              </a: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www.nenkin.go.jp/section/soudan/index.html</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zh-TW"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労働</a:t>
              </a: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基準監督署</a:t>
              </a: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www.mhlw.go.jp/bunya/roudoukijun/location.html</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600" dirty="0" smtClean="0">
                  <a:latin typeface="メイリオ" panose="020B0604030504040204" pitchFamily="50" charset="-128"/>
                  <a:ea typeface="メイリオ" panose="020B0604030504040204" pitchFamily="50" charset="-128"/>
                  <a:cs typeface="メイリオ" panose="020B0604030504040204" pitchFamily="50" charset="-128"/>
                </a:rPr>
                <a:t>公共</a:t>
              </a: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職業安定所</a:t>
              </a: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www.mhlw.go.jp/kyujin/hwmap.html</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3122583648"/>
              </p:ext>
            </p:extLst>
          </p:nvPr>
        </p:nvGraphicFramePr>
        <p:xfrm>
          <a:off x="1048572" y="693106"/>
          <a:ext cx="8142516" cy="365760"/>
        </p:xfrm>
        <a:graphic>
          <a:graphicData uri="http://schemas.openxmlformats.org/drawingml/2006/table">
            <a:tbl>
              <a:tblPr firstRow="1" firstCol="1" bandRow="1"/>
              <a:tblGrid>
                <a:gridCol w="8142516"/>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6" name="角丸四角形 5"/>
          <p:cNvSpPr/>
          <p:nvPr/>
        </p:nvSpPr>
        <p:spPr>
          <a:xfrm>
            <a:off x="1175656" y="1571460"/>
            <a:ext cx="8015431"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手続を</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怠っているとどのような問題がありますか？</a:t>
            </a:r>
          </a:p>
        </p:txBody>
      </p:sp>
      <p:sp>
        <p:nvSpPr>
          <p:cNvPr id="7" name="テキスト ボックス 6"/>
          <p:cNvSpPr txBox="1"/>
          <p:nvPr/>
        </p:nvSpPr>
        <p:spPr>
          <a:xfrm>
            <a:off x="1048572" y="2187052"/>
            <a:ext cx="8142515" cy="5139869"/>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手続を</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06451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2515</TotalTime>
  <Words>1531</Words>
  <Application>Microsoft Office PowerPoint</Application>
  <PresentationFormat>ユーザー設定</PresentationFormat>
  <Paragraphs>118</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127027</cp:lastModifiedBy>
  <cp:revision>247</cp:revision>
  <cp:lastPrinted>2018-03-06T12:17:45Z</cp:lastPrinted>
  <dcterms:created xsi:type="dcterms:W3CDTF">2017-02-15T01:00:51Z</dcterms:created>
  <dcterms:modified xsi:type="dcterms:W3CDTF">2018-05-11T09:37:40Z</dcterms:modified>
</cp:coreProperties>
</file>