
<file path=[Content_Types].xml><?xml version="1.0" encoding="utf-8"?>
<Types xmlns="http://schemas.openxmlformats.org/package/2006/content-types">
  <Default Extension="png" ContentType="image/png"/>
  <Default Extension="jpeg" ContentType="image/jpeg"/>
  <Default Extension="m4a" ContentType="audio/mp4"/>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55" r:id="rId2"/>
    <p:sldMasterId id="2147483650" r:id="rId3"/>
    <p:sldMasterId id="2147483653" r:id="rId4"/>
    <p:sldMasterId id="2147483652" r:id="rId5"/>
    <p:sldMasterId id="2147483649" r:id="rId6"/>
    <p:sldMasterId id="2147483651" r:id="rId7"/>
  </p:sldMasterIdLst>
  <p:notesMasterIdLst>
    <p:notesMasterId r:id="rId29"/>
  </p:notesMasterIdLst>
  <p:handoutMasterIdLst>
    <p:handoutMasterId r:id="rId30"/>
  </p:handoutMasterIdLst>
  <p:sldIdLst>
    <p:sldId id="285" r:id="rId8"/>
    <p:sldId id="332" r:id="rId9"/>
    <p:sldId id="306" r:id="rId10"/>
    <p:sldId id="333" r:id="rId11"/>
    <p:sldId id="334" r:id="rId12"/>
    <p:sldId id="308" r:id="rId13"/>
    <p:sldId id="335" r:id="rId14"/>
    <p:sldId id="336" r:id="rId15"/>
    <p:sldId id="337" r:id="rId16"/>
    <p:sldId id="338" r:id="rId17"/>
    <p:sldId id="339" r:id="rId18"/>
    <p:sldId id="340" r:id="rId19"/>
    <p:sldId id="341" r:id="rId20"/>
    <p:sldId id="327" r:id="rId21"/>
    <p:sldId id="309" r:id="rId22"/>
    <p:sldId id="342" r:id="rId23"/>
    <p:sldId id="343" r:id="rId24"/>
    <p:sldId id="344" r:id="rId25"/>
    <p:sldId id="345" r:id="rId26"/>
    <p:sldId id="346" r:id="rId27"/>
    <p:sldId id="310" r:id="rId28"/>
  </p:sldIdLst>
  <p:sldSz cx="9906000" cy="6858000" type="A4"/>
  <p:notesSz cx="6805613" cy="9939338"/>
  <p:defaultTextStyle>
    <a:defPPr>
      <a:defRPr lang="ja-JP"/>
    </a:defPPr>
    <a:lvl1pPr algn="l" rtl="0" eaLnBrk="0" fontAlgn="base" hangingPunct="0">
      <a:spcBef>
        <a:spcPct val="0"/>
      </a:spcBef>
      <a:spcAft>
        <a:spcPct val="0"/>
      </a:spcAft>
      <a:defRPr kumimoji="1" sz="2200" b="1" kern="1200">
        <a:solidFill>
          <a:srgbClr val="4D4D4D"/>
        </a:solidFill>
        <a:latin typeface="Arial" panose="020B0604020202020204" pitchFamily="34" charset="0"/>
        <a:ea typeface="メイリオ" panose="020B0604030504040204" pitchFamily="50" charset="-128"/>
        <a:cs typeface="+mn-cs"/>
      </a:defRPr>
    </a:lvl1pPr>
    <a:lvl2pPr marL="457200" algn="l" rtl="0" eaLnBrk="0" fontAlgn="base" hangingPunct="0">
      <a:spcBef>
        <a:spcPct val="0"/>
      </a:spcBef>
      <a:spcAft>
        <a:spcPct val="0"/>
      </a:spcAft>
      <a:defRPr kumimoji="1" sz="2200" b="1" kern="1200">
        <a:solidFill>
          <a:srgbClr val="4D4D4D"/>
        </a:solidFill>
        <a:latin typeface="Arial" panose="020B0604020202020204" pitchFamily="34" charset="0"/>
        <a:ea typeface="メイリオ" panose="020B0604030504040204" pitchFamily="50" charset="-128"/>
        <a:cs typeface="+mn-cs"/>
      </a:defRPr>
    </a:lvl2pPr>
    <a:lvl3pPr marL="914400" algn="l" rtl="0" eaLnBrk="0" fontAlgn="base" hangingPunct="0">
      <a:spcBef>
        <a:spcPct val="0"/>
      </a:spcBef>
      <a:spcAft>
        <a:spcPct val="0"/>
      </a:spcAft>
      <a:defRPr kumimoji="1" sz="2200" b="1" kern="1200">
        <a:solidFill>
          <a:srgbClr val="4D4D4D"/>
        </a:solidFill>
        <a:latin typeface="Arial" panose="020B0604020202020204" pitchFamily="34" charset="0"/>
        <a:ea typeface="メイリオ" panose="020B0604030504040204" pitchFamily="50" charset="-128"/>
        <a:cs typeface="+mn-cs"/>
      </a:defRPr>
    </a:lvl3pPr>
    <a:lvl4pPr marL="1371600" algn="l" rtl="0" eaLnBrk="0" fontAlgn="base" hangingPunct="0">
      <a:spcBef>
        <a:spcPct val="0"/>
      </a:spcBef>
      <a:spcAft>
        <a:spcPct val="0"/>
      </a:spcAft>
      <a:defRPr kumimoji="1" sz="2200" b="1" kern="1200">
        <a:solidFill>
          <a:srgbClr val="4D4D4D"/>
        </a:solidFill>
        <a:latin typeface="Arial" panose="020B0604020202020204" pitchFamily="34" charset="0"/>
        <a:ea typeface="メイリオ" panose="020B0604030504040204" pitchFamily="50" charset="-128"/>
        <a:cs typeface="+mn-cs"/>
      </a:defRPr>
    </a:lvl4pPr>
    <a:lvl5pPr marL="1828800" algn="l" rtl="0" eaLnBrk="0" fontAlgn="base" hangingPunct="0">
      <a:spcBef>
        <a:spcPct val="0"/>
      </a:spcBef>
      <a:spcAft>
        <a:spcPct val="0"/>
      </a:spcAft>
      <a:defRPr kumimoji="1" sz="2200" b="1" kern="1200">
        <a:solidFill>
          <a:srgbClr val="4D4D4D"/>
        </a:solidFill>
        <a:latin typeface="Arial" panose="020B0604020202020204" pitchFamily="34" charset="0"/>
        <a:ea typeface="メイリオ" panose="020B0604030504040204" pitchFamily="50" charset="-128"/>
        <a:cs typeface="+mn-cs"/>
      </a:defRPr>
    </a:lvl5pPr>
    <a:lvl6pPr marL="2286000" algn="l" defTabSz="914400" rtl="0" eaLnBrk="1" latinLnBrk="0" hangingPunct="1">
      <a:defRPr kumimoji="1" sz="2200" b="1" kern="1200">
        <a:solidFill>
          <a:srgbClr val="4D4D4D"/>
        </a:solidFill>
        <a:latin typeface="Arial" panose="020B0604020202020204" pitchFamily="34" charset="0"/>
        <a:ea typeface="メイリオ" panose="020B0604030504040204" pitchFamily="50" charset="-128"/>
        <a:cs typeface="+mn-cs"/>
      </a:defRPr>
    </a:lvl6pPr>
    <a:lvl7pPr marL="2743200" algn="l" defTabSz="914400" rtl="0" eaLnBrk="1" latinLnBrk="0" hangingPunct="1">
      <a:defRPr kumimoji="1" sz="2200" b="1" kern="1200">
        <a:solidFill>
          <a:srgbClr val="4D4D4D"/>
        </a:solidFill>
        <a:latin typeface="Arial" panose="020B0604020202020204" pitchFamily="34" charset="0"/>
        <a:ea typeface="メイリオ" panose="020B0604030504040204" pitchFamily="50" charset="-128"/>
        <a:cs typeface="+mn-cs"/>
      </a:defRPr>
    </a:lvl7pPr>
    <a:lvl8pPr marL="3200400" algn="l" defTabSz="914400" rtl="0" eaLnBrk="1" latinLnBrk="0" hangingPunct="1">
      <a:defRPr kumimoji="1" sz="2200" b="1" kern="1200">
        <a:solidFill>
          <a:srgbClr val="4D4D4D"/>
        </a:solidFill>
        <a:latin typeface="Arial" panose="020B0604020202020204" pitchFamily="34" charset="0"/>
        <a:ea typeface="メイリオ" panose="020B0604030504040204" pitchFamily="50" charset="-128"/>
        <a:cs typeface="+mn-cs"/>
      </a:defRPr>
    </a:lvl8pPr>
    <a:lvl9pPr marL="3657600" algn="l" defTabSz="914400" rtl="0" eaLnBrk="1" latinLnBrk="0" hangingPunct="1">
      <a:defRPr kumimoji="1" sz="2200" b="1" kern="1200">
        <a:solidFill>
          <a:srgbClr val="4D4D4D"/>
        </a:solidFill>
        <a:latin typeface="Arial" panose="020B0604020202020204" pitchFamily="34" charset="0"/>
        <a:ea typeface="メイリオ" panose="020B0604030504040204" pitchFamily="50" charset="-128"/>
        <a:cs typeface="+mn-cs"/>
      </a:defRPr>
    </a:lvl9pPr>
  </p:defaultTextStyle>
  <p:extLst>
    <p:ext uri="{EFAFB233-063F-42B5-8137-9DF3F51BA10A}">
      <p15:sldGuideLst xmlns:p15="http://schemas.microsoft.com/office/powerpoint/2012/main">
        <p15:guide id="1" orient="horz" pos="3974">
          <p15:clr>
            <a:srgbClr val="A4A3A4"/>
          </p15:clr>
        </p15:guide>
        <p15:guide id="2" orient="horz" pos="391">
          <p15:clr>
            <a:srgbClr val="A4A3A4"/>
          </p15:clr>
        </p15:guide>
        <p15:guide id="3" orient="horz" pos="2160">
          <p15:clr>
            <a:srgbClr val="A4A3A4"/>
          </p15:clr>
        </p15:guide>
        <p15:guide id="4" orient="horz" pos="1185">
          <p15:clr>
            <a:srgbClr val="A4A3A4"/>
          </p15:clr>
        </p15:guide>
        <p15:guide id="5" orient="horz" pos="3135">
          <p15:clr>
            <a:srgbClr val="A4A3A4"/>
          </p15:clr>
        </p15:guide>
        <p15:guide id="6" orient="horz" pos="595">
          <p15:clr>
            <a:srgbClr val="A4A3A4"/>
          </p15:clr>
        </p15:guide>
        <p15:guide id="7" pos="353">
          <p15:clr>
            <a:srgbClr val="A4A3A4"/>
          </p15:clr>
        </p15:guide>
        <p15:guide id="8" pos="5887">
          <p15:clr>
            <a:srgbClr val="A4A3A4"/>
          </p15:clr>
        </p15:guide>
        <p15:guide id="9" pos="3120">
          <p15:clr>
            <a:srgbClr val="A4A3A4"/>
          </p15:clr>
        </p15:guide>
        <p15:guide id="10" pos="2145">
          <p15:clr>
            <a:srgbClr val="A4A3A4"/>
          </p15:clr>
        </p15:guide>
        <p15:guide id="11" pos="4095">
          <p15:clr>
            <a:srgbClr val="A4A3A4"/>
          </p15:clr>
        </p15:guide>
        <p15:guide id="12" pos="5728">
          <p15:clr>
            <a:srgbClr val="A4A3A4"/>
          </p15:clr>
        </p15:guide>
        <p15:guide id="13" pos="512">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D4D4D"/>
    <a:srgbClr val="EAEAEA"/>
    <a:srgbClr val="0071BC"/>
    <a:srgbClr val="FF3300"/>
    <a:srgbClr val="FF3399"/>
    <a:srgbClr val="E2F1FA"/>
    <a:srgbClr val="99CCFF"/>
    <a:srgbClr val="E7FFFF"/>
    <a:srgbClr val="BBE0E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9883" autoAdjust="0"/>
  </p:normalViewPr>
  <p:slideViewPr>
    <p:cSldViewPr>
      <p:cViewPr varScale="1">
        <p:scale>
          <a:sx n="73" d="100"/>
          <a:sy n="73" d="100"/>
        </p:scale>
        <p:origin x="1122" y="24"/>
      </p:cViewPr>
      <p:guideLst>
        <p:guide orient="horz" pos="3974"/>
        <p:guide orient="horz" pos="391"/>
        <p:guide orient="horz" pos="2160"/>
        <p:guide orient="horz" pos="1185"/>
        <p:guide orient="horz" pos="3135"/>
        <p:guide orient="horz" pos="595"/>
        <p:guide pos="353"/>
        <p:guide pos="5887"/>
        <p:guide pos="3120"/>
        <p:guide pos="2145"/>
        <p:guide pos="4095"/>
        <p:guide pos="5728"/>
        <p:guide pos="5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2526" y="-102"/>
      </p:cViewPr>
      <p:guideLst>
        <p:guide orient="horz" pos="3131"/>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41" tIns="47821" rIns="95641" bIns="47821" numCol="1" anchor="t" anchorCtr="0" compatLnSpc="1">
            <a:prstTxWarp prst="textNoShape">
              <a:avLst/>
            </a:prstTxWarp>
          </a:bodyPr>
          <a:lstStyle>
            <a:lvl1pPr defTabSz="956543" eaLnBrk="1" hangingPunct="1">
              <a:lnSpc>
                <a:spcPct val="100000"/>
              </a:lnSpc>
              <a:spcBef>
                <a:spcPct val="0"/>
              </a:spcBef>
              <a:defRPr sz="1300" b="0">
                <a:solidFill>
                  <a:schemeClr val="tx1"/>
                </a:solidFill>
                <a:ea typeface="ＭＳ Ｐゴシック" panose="020B0600070205080204" pitchFamily="50" charset="-128"/>
              </a:defRPr>
            </a:lvl1pPr>
          </a:lstStyle>
          <a:p>
            <a:pPr>
              <a:defRPr/>
            </a:pPr>
            <a:endParaRPr lang="en-US" altLang="ja-JP"/>
          </a:p>
        </p:txBody>
      </p:sp>
      <p:sp>
        <p:nvSpPr>
          <p:cNvPr id="30723" name="Rectangle 3"/>
          <p:cNvSpPr>
            <a:spLocks noGrp="1" noChangeArrowheads="1"/>
          </p:cNvSpPr>
          <p:nvPr>
            <p:ph type="dt" sz="quarter" idx="1"/>
          </p:nvPr>
        </p:nvSpPr>
        <p:spPr bwMode="auto">
          <a:xfrm>
            <a:off x="385445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41" tIns="47821" rIns="95641" bIns="47821" numCol="1" anchor="t" anchorCtr="0" compatLnSpc="1">
            <a:prstTxWarp prst="textNoShape">
              <a:avLst/>
            </a:prstTxWarp>
          </a:bodyPr>
          <a:lstStyle>
            <a:lvl1pPr algn="r" defTabSz="956543" eaLnBrk="1" hangingPunct="1">
              <a:lnSpc>
                <a:spcPct val="100000"/>
              </a:lnSpc>
              <a:spcBef>
                <a:spcPct val="0"/>
              </a:spcBef>
              <a:defRPr sz="1300" b="0">
                <a:solidFill>
                  <a:schemeClr val="tx1"/>
                </a:solidFill>
                <a:ea typeface="ＭＳ Ｐゴシック" panose="020B0600070205080204" pitchFamily="50" charset="-128"/>
              </a:defRPr>
            </a:lvl1pPr>
          </a:lstStyle>
          <a:p>
            <a:pPr>
              <a:defRPr/>
            </a:pPr>
            <a:endParaRPr lang="en-US" altLang="ja-JP"/>
          </a:p>
        </p:txBody>
      </p:sp>
      <p:sp>
        <p:nvSpPr>
          <p:cNvPr id="30724" name="Rectangle 4"/>
          <p:cNvSpPr>
            <a:spLocks noGrp="1" noChangeArrowheads="1"/>
          </p:cNvSpPr>
          <p:nvPr>
            <p:ph type="ftr" sz="quarter" idx="2"/>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41" tIns="47821" rIns="95641" bIns="47821" numCol="1" anchor="b" anchorCtr="0" compatLnSpc="1">
            <a:prstTxWarp prst="textNoShape">
              <a:avLst/>
            </a:prstTxWarp>
          </a:bodyPr>
          <a:lstStyle>
            <a:lvl1pPr defTabSz="956543" eaLnBrk="1" hangingPunct="1">
              <a:lnSpc>
                <a:spcPct val="100000"/>
              </a:lnSpc>
              <a:spcBef>
                <a:spcPct val="0"/>
              </a:spcBef>
              <a:defRPr sz="1300" b="0">
                <a:solidFill>
                  <a:schemeClr val="tx1"/>
                </a:solidFill>
                <a:ea typeface="ＭＳ Ｐゴシック" panose="020B0600070205080204" pitchFamily="50" charset="-128"/>
              </a:defRPr>
            </a:lvl1pPr>
          </a:lstStyle>
          <a:p>
            <a:pPr>
              <a:defRPr/>
            </a:pPr>
            <a:endParaRPr lang="en-US" altLang="ja-JP"/>
          </a:p>
        </p:txBody>
      </p:sp>
      <p:sp>
        <p:nvSpPr>
          <p:cNvPr id="30725" name="Rectangle 5"/>
          <p:cNvSpPr>
            <a:spLocks noGrp="1" noChangeArrowheads="1"/>
          </p:cNvSpPr>
          <p:nvPr>
            <p:ph type="sldNum" sz="quarter" idx="3"/>
          </p:nvPr>
        </p:nvSpPr>
        <p:spPr bwMode="auto">
          <a:xfrm>
            <a:off x="385445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41" tIns="47821" rIns="95641" bIns="47821" numCol="1" anchor="b" anchorCtr="0" compatLnSpc="1">
            <a:prstTxWarp prst="textNoShape">
              <a:avLst/>
            </a:prstTxWarp>
          </a:bodyPr>
          <a:lstStyle>
            <a:lvl1pPr algn="r" defTabSz="956543" eaLnBrk="1" hangingPunct="1">
              <a:lnSpc>
                <a:spcPct val="100000"/>
              </a:lnSpc>
              <a:spcBef>
                <a:spcPct val="0"/>
              </a:spcBef>
              <a:defRPr sz="1300" b="0">
                <a:solidFill>
                  <a:schemeClr val="tx1"/>
                </a:solidFill>
                <a:ea typeface="ＭＳ Ｐゴシック" panose="020B0600070205080204" pitchFamily="50" charset="-128"/>
              </a:defRPr>
            </a:lvl1pPr>
          </a:lstStyle>
          <a:p>
            <a:pPr>
              <a:defRPr/>
            </a:pPr>
            <a:fld id="{EFF552F0-15E8-461B-BFC5-20D77665969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41" tIns="47821" rIns="95641" bIns="47821" numCol="1" anchor="t" anchorCtr="0" compatLnSpc="1">
            <a:prstTxWarp prst="textNoShape">
              <a:avLst/>
            </a:prstTxWarp>
          </a:bodyPr>
          <a:lstStyle>
            <a:lvl1pPr defTabSz="956543" eaLnBrk="1" hangingPunct="1">
              <a:lnSpc>
                <a:spcPct val="100000"/>
              </a:lnSpc>
              <a:spcBef>
                <a:spcPct val="0"/>
              </a:spcBef>
              <a:defRPr sz="1300" b="0">
                <a:solidFill>
                  <a:schemeClr val="tx1"/>
                </a:solidFill>
                <a:ea typeface="ＭＳ Ｐゴシック" panose="020B0600070205080204" pitchFamily="50" charset="-128"/>
              </a:defRPr>
            </a:lvl1pPr>
          </a:lstStyle>
          <a:p>
            <a:pPr>
              <a:defRPr/>
            </a:pPr>
            <a:endParaRPr lang="en-US" altLang="ja-JP"/>
          </a:p>
        </p:txBody>
      </p:sp>
      <p:sp>
        <p:nvSpPr>
          <p:cNvPr id="21507" name="Rectangle 3"/>
          <p:cNvSpPr>
            <a:spLocks noGrp="1" noChangeArrowheads="1"/>
          </p:cNvSpPr>
          <p:nvPr>
            <p:ph type="dt" idx="1"/>
          </p:nvPr>
        </p:nvSpPr>
        <p:spPr bwMode="auto">
          <a:xfrm>
            <a:off x="385445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41" tIns="47821" rIns="95641" bIns="47821" numCol="1" anchor="t" anchorCtr="0" compatLnSpc="1">
            <a:prstTxWarp prst="textNoShape">
              <a:avLst/>
            </a:prstTxWarp>
          </a:bodyPr>
          <a:lstStyle>
            <a:lvl1pPr algn="r" defTabSz="956543" eaLnBrk="1" hangingPunct="1">
              <a:lnSpc>
                <a:spcPct val="100000"/>
              </a:lnSpc>
              <a:spcBef>
                <a:spcPct val="0"/>
              </a:spcBef>
              <a:defRPr sz="1300" b="0">
                <a:solidFill>
                  <a:schemeClr val="tx1"/>
                </a:solidFill>
                <a:ea typeface="ＭＳ Ｐゴシック" panose="020B0600070205080204" pitchFamily="50" charset="-128"/>
              </a:defRPr>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712788" y="746125"/>
            <a:ext cx="5381625"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79452" y="4721227"/>
            <a:ext cx="5446713" cy="447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41" tIns="47821" rIns="95641" bIns="47821"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1510" name="Rectangle 6"/>
          <p:cNvSpPr>
            <a:spLocks noGrp="1" noChangeArrowheads="1"/>
          </p:cNvSpPr>
          <p:nvPr>
            <p:ph type="ftr" sz="quarter" idx="4"/>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41" tIns="47821" rIns="95641" bIns="47821" numCol="1" anchor="b" anchorCtr="0" compatLnSpc="1">
            <a:prstTxWarp prst="textNoShape">
              <a:avLst/>
            </a:prstTxWarp>
          </a:bodyPr>
          <a:lstStyle>
            <a:lvl1pPr defTabSz="956543" eaLnBrk="1" hangingPunct="1">
              <a:lnSpc>
                <a:spcPct val="100000"/>
              </a:lnSpc>
              <a:spcBef>
                <a:spcPct val="0"/>
              </a:spcBef>
              <a:defRPr sz="1300" b="0">
                <a:solidFill>
                  <a:schemeClr val="tx1"/>
                </a:solidFill>
                <a:ea typeface="ＭＳ Ｐゴシック" panose="020B0600070205080204" pitchFamily="50" charset="-128"/>
              </a:defRPr>
            </a:lvl1pPr>
          </a:lstStyle>
          <a:p>
            <a:pPr>
              <a:defRPr/>
            </a:pPr>
            <a:endParaRPr lang="en-US" altLang="ja-JP"/>
          </a:p>
        </p:txBody>
      </p:sp>
      <p:sp>
        <p:nvSpPr>
          <p:cNvPr id="21511" name="Rectangle 7"/>
          <p:cNvSpPr>
            <a:spLocks noGrp="1" noChangeArrowheads="1"/>
          </p:cNvSpPr>
          <p:nvPr>
            <p:ph type="sldNum" sz="quarter" idx="5"/>
          </p:nvPr>
        </p:nvSpPr>
        <p:spPr bwMode="auto">
          <a:xfrm>
            <a:off x="385445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41" tIns="47821" rIns="95641" bIns="47821" numCol="1" anchor="b" anchorCtr="0" compatLnSpc="1">
            <a:prstTxWarp prst="textNoShape">
              <a:avLst/>
            </a:prstTxWarp>
          </a:bodyPr>
          <a:lstStyle>
            <a:lvl1pPr algn="r" defTabSz="956543" eaLnBrk="1" hangingPunct="1">
              <a:lnSpc>
                <a:spcPct val="100000"/>
              </a:lnSpc>
              <a:spcBef>
                <a:spcPct val="0"/>
              </a:spcBef>
              <a:defRPr sz="1300" b="0">
                <a:solidFill>
                  <a:schemeClr val="tx1"/>
                </a:solidFill>
                <a:ea typeface="ＭＳ Ｐゴシック" panose="020B0600070205080204" pitchFamily="50" charset="-128"/>
              </a:defRPr>
            </a:lvl1pPr>
          </a:lstStyle>
          <a:p>
            <a:pPr>
              <a:defRPr/>
            </a:pPr>
            <a:fld id="{03CE419F-FAD2-45D3-95F5-BE6E5868535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686785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1038" y="1825625"/>
            <a:ext cx="8543925" cy="43513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498440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78663" y="188913"/>
            <a:ext cx="2266950" cy="59880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73050" y="188913"/>
            <a:ext cx="6653213" cy="598805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875027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Rectangle 4"/>
          <p:cNvSpPr>
            <a:spLocks noGrp="1" noChangeArrowheads="1"/>
          </p:cNvSpPr>
          <p:nvPr>
            <p:ph type="sldNum" sz="quarter" idx="10"/>
          </p:nvPr>
        </p:nvSpPr>
        <p:spPr>
          <a:ln/>
        </p:spPr>
        <p:txBody>
          <a:bodyPr/>
          <a:lstStyle>
            <a:lvl1pPr>
              <a:defRPr/>
            </a:lvl1pPr>
          </a:lstStyle>
          <a:p>
            <a:pPr>
              <a:defRPr/>
            </a:pPr>
            <a:fld id="{D72FB504-DCC4-4499-9FDE-F44FE0D23282}" type="slidenum">
              <a:rPr lang="en-US" altLang="ja-JP"/>
              <a:pPr>
                <a:defRPr/>
              </a:pPr>
              <a:t>‹#›</a:t>
            </a:fld>
            <a:endParaRPr lang="en-US" altLang="ja-JP"/>
          </a:p>
        </p:txBody>
      </p:sp>
    </p:spTree>
    <p:extLst>
      <p:ext uri="{BB962C8B-B14F-4D97-AF65-F5344CB8AC3E}">
        <p14:creationId xmlns:p14="http://schemas.microsoft.com/office/powerpoint/2010/main" val="3949563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681038" y="1825625"/>
            <a:ext cx="8543925"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sldNum" sz="quarter" idx="10"/>
          </p:nvPr>
        </p:nvSpPr>
        <p:spPr>
          <a:ln/>
        </p:spPr>
        <p:txBody>
          <a:bodyPr/>
          <a:lstStyle>
            <a:lvl1pPr>
              <a:defRPr/>
            </a:lvl1pPr>
          </a:lstStyle>
          <a:p>
            <a:pPr>
              <a:defRPr/>
            </a:pPr>
            <a:fld id="{2618E203-811C-462B-A930-75C3045170D8}" type="slidenum">
              <a:rPr lang="en-US" altLang="ja-JP"/>
              <a:pPr>
                <a:defRPr/>
              </a:pPr>
              <a:t>‹#›</a:t>
            </a:fld>
            <a:endParaRPr lang="en-US" altLang="ja-JP"/>
          </a:p>
        </p:txBody>
      </p:sp>
    </p:spTree>
    <p:extLst>
      <p:ext uri="{BB962C8B-B14F-4D97-AF65-F5344CB8AC3E}">
        <p14:creationId xmlns:p14="http://schemas.microsoft.com/office/powerpoint/2010/main" val="2402107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76275" y="4589463"/>
            <a:ext cx="8543925"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Rectangle 4"/>
          <p:cNvSpPr>
            <a:spLocks noGrp="1" noChangeArrowheads="1"/>
          </p:cNvSpPr>
          <p:nvPr>
            <p:ph type="sldNum" sz="quarter" idx="10"/>
          </p:nvPr>
        </p:nvSpPr>
        <p:spPr>
          <a:ln/>
        </p:spPr>
        <p:txBody>
          <a:bodyPr/>
          <a:lstStyle>
            <a:lvl1pPr>
              <a:defRPr/>
            </a:lvl1pPr>
          </a:lstStyle>
          <a:p>
            <a:pPr>
              <a:defRPr/>
            </a:pPr>
            <a:fld id="{579BD223-AC9F-4498-BA05-F6DE2BD07EBE}" type="slidenum">
              <a:rPr lang="en-US" altLang="ja-JP"/>
              <a:pPr>
                <a:defRPr/>
              </a:pPr>
              <a:t>‹#›</a:t>
            </a:fld>
            <a:endParaRPr lang="en-US" altLang="ja-JP"/>
          </a:p>
        </p:txBody>
      </p:sp>
    </p:spTree>
    <p:extLst>
      <p:ext uri="{BB962C8B-B14F-4D97-AF65-F5344CB8AC3E}">
        <p14:creationId xmlns:p14="http://schemas.microsoft.com/office/powerpoint/2010/main" val="33997820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1038" y="1825625"/>
            <a:ext cx="4195762"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200" y="1825625"/>
            <a:ext cx="4195763"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sldNum" sz="quarter" idx="10"/>
          </p:nvPr>
        </p:nvSpPr>
        <p:spPr>
          <a:ln/>
        </p:spPr>
        <p:txBody>
          <a:bodyPr/>
          <a:lstStyle>
            <a:lvl1pPr>
              <a:defRPr/>
            </a:lvl1pPr>
          </a:lstStyle>
          <a:p>
            <a:pPr>
              <a:defRPr/>
            </a:pPr>
            <a:fld id="{1A529997-C76E-4C75-9E9E-854F22225551}" type="slidenum">
              <a:rPr lang="en-US" altLang="ja-JP"/>
              <a:pPr>
                <a:defRPr/>
              </a:pPr>
              <a:t>‹#›</a:t>
            </a:fld>
            <a:endParaRPr lang="en-US" altLang="ja-JP"/>
          </a:p>
        </p:txBody>
      </p:sp>
    </p:spTree>
    <p:extLst>
      <p:ext uri="{BB962C8B-B14F-4D97-AF65-F5344CB8AC3E}">
        <p14:creationId xmlns:p14="http://schemas.microsoft.com/office/powerpoint/2010/main" val="2151190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82625" y="1681163"/>
            <a:ext cx="419100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82625" y="2505075"/>
            <a:ext cx="4191000" cy="368458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14913" y="1681163"/>
            <a:ext cx="42116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637" cy="368458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sldNum" sz="quarter" idx="10"/>
          </p:nvPr>
        </p:nvSpPr>
        <p:spPr>
          <a:ln/>
        </p:spPr>
        <p:txBody>
          <a:bodyPr/>
          <a:lstStyle>
            <a:lvl1pPr>
              <a:defRPr/>
            </a:lvl1pPr>
          </a:lstStyle>
          <a:p>
            <a:pPr>
              <a:defRPr/>
            </a:pPr>
            <a:fld id="{4EE82385-5FFD-4D4B-A562-0D1B02905EE6}" type="slidenum">
              <a:rPr lang="en-US" altLang="ja-JP"/>
              <a:pPr>
                <a:defRPr/>
              </a:pPr>
              <a:t>‹#›</a:t>
            </a:fld>
            <a:endParaRPr lang="en-US" altLang="ja-JP"/>
          </a:p>
        </p:txBody>
      </p:sp>
    </p:spTree>
    <p:extLst>
      <p:ext uri="{BB962C8B-B14F-4D97-AF65-F5344CB8AC3E}">
        <p14:creationId xmlns:p14="http://schemas.microsoft.com/office/powerpoint/2010/main" val="1745697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sldNum" sz="quarter" idx="10"/>
          </p:nvPr>
        </p:nvSpPr>
        <p:spPr>
          <a:ln/>
        </p:spPr>
        <p:txBody>
          <a:bodyPr/>
          <a:lstStyle>
            <a:lvl1pPr>
              <a:defRPr/>
            </a:lvl1pPr>
          </a:lstStyle>
          <a:p>
            <a:pPr>
              <a:defRPr/>
            </a:pPr>
            <a:fld id="{27A904E2-F34C-4F31-B7B0-629FBE1DFAFC}" type="slidenum">
              <a:rPr lang="en-US" altLang="ja-JP"/>
              <a:pPr>
                <a:defRPr/>
              </a:pPr>
              <a:t>‹#›</a:t>
            </a:fld>
            <a:endParaRPr lang="en-US" altLang="ja-JP"/>
          </a:p>
        </p:txBody>
      </p:sp>
    </p:spTree>
    <p:extLst>
      <p:ext uri="{BB962C8B-B14F-4D97-AF65-F5344CB8AC3E}">
        <p14:creationId xmlns:p14="http://schemas.microsoft.com/office/powerpoint/2010/main" val="7425324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0EF3B2DA-FFB4-401E-A6C7-B3D04CAAD4D0}" type="slidenum">
              <a:rPr lang="en-US" altLang="ja-JP"/>
              <a:pPr>
                <a:defRPr/>
              </a:pPr>
              <a:t>‹#›</a:t>
            </a:fld>
            <a:endParaRPr lang="en-US" altLang="ja-JP"/>
          </a:p>
        </p:txBody>
      </p:sp>
    </p:spTree>
    <p:extLst>
      <p:ext uri="{BB962C8B-B14F-4D97-AF65-F5344CB8AC3E}">
        <p14:creationId xmlns:p14="http://schemas.microsoft.com/office/powerpoint/2010/main" val="1808717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211638" y="987425"/>
            <a:ext cx="501491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sldNum" sz="quarter" idx="10"/>
          </p:nvPr>
        </p:nvSpPr>
        <p:spPr>
          <a:ln/>
        </p:spPr>
        <p:txBody>
          <a:bodyPr/>
          <a:lstStyle>
            <a:lvl1pPr>
              <a:defRPr/>
            </a:lvl1pPr>
          </a:lstStyle>
          <a:p>
            <a:pPr>
              <a:defRPr/>
            </a:pPr>
            <a:fld id="{5235F5E6-C734-4CE6-A34B-7BAFF1D66E77}" type="slidenum">
              <a:rPr lang="en-US" altLang="ja-JP"/>
              <a:pPr>
                <a:defRPr/>
              </a:pPr>
              <a:t>‹#›</a:t>
            </a:fld>
            <a:endParaRPr lang="en-US" altLang="ja-JP"/>
          </a:p>
        </p:txBody>
      </p:sp>
    </p:spTree>
    <p:extLst>
      <p:ext uri="{BB962C8B-B14F-4D97-AF65-F5344CB8AC3E}">
        <p14:creationId xmlns:p14="http://schemas.microsoft.com/office/powerpoint/2010/main" val="219065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681038" y="1825625"/>
            <a:ext cx="8543925"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5220477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4211638" y="987425"/>
            <a:ext cx="5014912"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sldNum" sz="quarter" idx="10"/>
          </p:nvPr>
        </p:nvSpPr>
        <p:spPr>
          <a:ln/>
        </p:spPr>
        <p:txBody>
          <a:bodyPr/>
          <a:lstStyle>
            <a:lvl1pPr>
              <a:defRPr/>
            </a:lvl1pPr>
          </a:lstStyle>
          <a:p>
            <a:pPr>
              <a:defRPr/>
            </a:pPr>
            <a:fld id="{3B16CA2B-9FFF-4B1D-A2C1-6BE6D3173E28}" type="slidenum">
              <a:rPr lang="en-US" altLang="ja-JP"/>
              <a:pPr>
                <a:defRPr/>
              </a:pPr>
              <a:t>‹#›</a:t>
            </a:fld>
            <a:endParaRPr lang="en-US" altLang="ja-JP"/>
          </a:p>
        </p:txBody>
      </p:sp>
    </p:spTree>
    <p:extLst>
      <p:ext uri="{BB962C8B-B14F-4D97-AF65-F5344CB8AC3E}">
        <p14:creationId xmlns:p14="http://schemas.microsoft.com/office/powerpoint/2010/main" val="15266393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1038" y="1825625"/>
            <a:ext cx="8543925" cy="43513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sldNum" sz="quarter" idx="10"/>
          </p:nvPr>
        </p:nvSpPr>
        <p:spPr>
          <a:ln/>
        </p:spPr>
        <p:txBody>
          <a:bodyPr/>
          <a:lstStyle>
            <a:lvl1pPr>
              <a:defRPr/>
            </a:lvl1pPr>
          </a:lstStyle>
          <a:p>
            <a:pPr>
              <a:defRPr/>
            </a:pPr>
            <a:fld id="{24043A25-06EE-4D8F-8208-A33EEE3738F3}" type="slidenum">
              <a:rPr lang="en-US" altLang="ja-JP"/>
              <a:pPr>
                <a:defRPr/>
              </a:pPr>
              <a:t>‹#›</a:t>
            </a:fld>
            <a:endParaRPr lang="en-US" altLang="ja-JP"/>
          </a:p>
        </p:txBody>
      </p:sp>
    </p:spTree>
    <p:extLst>
      <p:ext uri="{BB962C8B-B14F-4D97-AF65-F5344CB8AC3E}">
        <p14:creationId xmlns:p14="http://schemas.microsoft.com/office/powerpoint/2010/main" val="17077354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78663" y="188913"/>
            <a:ext cx="2266950" cy="59880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73050" y="188913"/>
            <a:ext cx="6653213" cy="598805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sldNum" sz="quarter" idx="10"/>
          </p:nvPr>
        </p:nvSpPr>
        <p:spPr>
          <a:ln/>
        </p:spPr>
        <p:txBody>
          <a:bodyPr/>
          <a:lstStyle>
            <a:lvl1pPr>
              <a:defRPr/>
            </a:lvl1pPr>
          </a:lstStyle>
          <a:p>
            <a:pPr>
              <a:defRPr/>
            </a:pPr>
            <a:fld id="{A17BA9C8-6F4F-45A5-B8F5-E207B870B4D8}" type="slidenum">
              <a:rPr lang="en-US" altLang="ja-JP"/>
              <a:pPr>
                <a:defRPr/>
              </a:pPr>
              <a:t>‹#›</a:t>
            </a:fld>
            <a:endParaRPr lang="en-US" altLang="ja-JP"/>
          </a:p>
        </p:txBody>
      </p:sp>
    </p:spTree>
    <p:extLst>
      <p:ext uri="{BB962C8B-B14F-4D97-AF65-F5344CB8AC3E}">
        <p14:creationId xmlns:p14="http://schemas.microsoft.com/office/powerpoint/2010/main" val="1263053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Rectangle 3"/>
          <p:cNvSpPr>
            <a:spLocks noGrp="1" noChangeArrowheads="1"/>
          </p:cNvSpPr>
          <p:nvPr>
            <p:ph type="sldNum" sz="quarter" idx="10"/>
          </p:nvPr>
        </p:nvSpPr>
        <p:spPr>
          <a:ln/>
        </p:spPr>
        <p:txBody>
          <a:bodyPr/>
          <a:lstStyle>
            <a:lvl1pPr>
              <a:defRPr/>
            </a:lvl1pPr>
          </a:lstStyle>
          <a:p>
            <a:pPr>
              <a:defRPr/>
            </a:pPr>
            <a:fld id="{36948B09-2A68-4162-8837-00EFD3CA15BB}" type="slidenum">
              <a:rPr lang="en-US" altLang="ja-JP"/>
              <a:pPr>
                <a:defRPr/>
              </a:pPr>
              <a:t>‹#›</a:t>
            </a:fld>
            <a:endParaRPr lang="en-US" altLang="ja-JP"/>
          </a:p>
        </p:txBody>
      </p:sp>
    </p:spTree>
    <p:extLst>
      <p:ext uri="{BB962C8B-B14F-4D97-AF65-F5344CB8AC3E}">
        <p14:creationId xmlns:p14="http://schemas.microsoft.com/office/powerpoint/2010/main" val="40320731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681038" y="1825625"/>
            <a:ext cx="8543925"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sldNum" sz="quarter" idx="10"/>
          </p:nvPr>
        </p:nvSpPr>
        <p:spPr>
          <a:ln/>
        </p:spPr>
        <p:txBody>
          <a:bodyPr/>
          <a:lstStyle>
            <a:lvl1pPr>
              <a:defRPr/>
            </a:lvl1pPr>
          </a:lstStyle>
          <a:p>
            <a:pPr>
              <a:defRPr/>
            </a:pPr>
            <a:fld id="{6FF39F6C-D55C-4DCC-8B70-364CEC68BD06}" type="slidenum">
              <a:rPr lang="en-US" altLang="ja-JP"/>
              <a:pPr>
                <a:defRPr/>
              </a:pPr>
              <a:t>‹#›</a:t>
            </a:fld>
            <a:endParaRPr lang="en-US" altLang="ja-JP"/>
          </a:p>
        </p:txBody>
      </p:sp>
    </p:spTree>
    <p:extLst>
      <p:ext uri="{BB962C8B-B14F-4D97-AF65-F5344CB8AC3E}">
        <p14:creationId xmlns:p14="http://schemas.microsoft.com/office/powerpoint/2010/main" val="484799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76275" y="4589463"/>
            <a:ext cx="8543925"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Rectangle 3"/>
          <p:cNvSpPr>
            <a:spLocks noGrp="1" noChangeArrowheads="1"/>
          </p:cNvSpPr>
          <p:nvPr>
            <p:ph type="sldNum" sz="quarter" idx="10"/>
          </p:nvPr>
        </p:nvSpPr>
        <p:spPr>
          <a:ln/>
        </p:spPr>
        <p:txBody>
          <a:bodyPr/>
          <a:lstStyle>
            <a:lvl1pPr>
              <a:defRPr/>
            </a:lvl1pPr>
          </a:lstStyle>
          <a:p>
            <a:pPr>
              <a:defRPr/>
            </a:pPr>
            <a:fld id="{1152BC42-61A7-4D2B-B78A-DDD3BCBB5548}" type="slidenum">
              <a:rPr lang="en-US" altLang="ja-JP"/>
              <a:pPr>
                <a:defRPr/>
              </a:pPr>
              <a:t>‹#›</a:t>
            </a:fld>
            <a:endParaRPr lang="en-US" altLang="ja-JP"/>
          </a:p>
        </p:txBody>
      </p:sp>
    </p:spTree>
    <p:extLst>
      <p:ext uri="{BB962C8B-B14F-4D97-AF65-F5344CB8AC3E}">
        <p14:creationId xmlns:p14="http://schemas.microsoft.com/office/powerpoint/2010/main" val="391651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1038" y="1825625"/>
            <a:ext cx="4195762"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200" y="1825625"/>
            <a:ext cx="4195763"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3"/>
          <p:cNvSpPr>
            <a:spLocks noGrp="1" noChangeArrowheads="1"/>
          </p:cNvSpPr>
          <p:nvPr>
            <p:ph type="sldNum" sz="quarter" idx="10"/>
          </p:nvPr>
        </p:nvSpPr>
        <p:spPr>
          <a:ln/>
        </p:spPr>
        <p:txBody>
          <a:bodyPr/>
          <a:lstStyle>
            <a:lvl1pPr>
              <a:defRPr/>
            </a:lvl1pPr>
          </a:lstStyle>
          <a:p>
            <a:pPr>
              <a:defRPr/>
            </a:pPr>
            <a:fld id="{45DFB452-5CF1-4C2D-91AB-6F47D2F470D5}" type="slidenum">
              <a:rPr lang="en-US" altLang="ja-JP"/>
              <a:pPr>
                <a:defRPr/>
              </a:pPr>
              <a:t>‹#›</a:t>
            </a:fld>
            <a:endParaRPr lang="en-US" altLang="ja-JP"/>
          </a:p>
        </p:txBody>
      </p:sp>
    </p:spTree>
    <p:extLst>
      <p:ext uri="{BB962C8B-B14F-4D97-AF65-F5344CB8AC3E}">
        <p14:creationId xmlns:p14="http://schemas.microsoft.com/office/powerpoint/2010/main" val="138871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82625" y="1681163"/>
            <a:ext cx="419100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82625" y="2505075"/>
            <a:ext cx="4191000" cy="368458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14913" y="1681163"/>
            <a:ext cx="42116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637" cy="368458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3"/>
          <p:cNvSpPr>
            <a:spLocks noGrp="1" noChangeArrowheads="1"/>
          </p:cNvSpPr>
          <p:nvPr>
            <p:ph type="sldNum" sz="quarter" idx="10"/>
          </p:nvPr>
        </p:nvSpPr>
        <p:spPr>
          <a:ln/>
        </p:spPr>
        <p:txBody>
          <a:bodyPr/>
          <a:lstStyle>
            <a:lvl1pPr>
              <a:defRPr/>
            </a:lvl1pPr>
          </a:lstStyle>
          <a:p>
            <a:pPr>
              <a:defRPr/>
            </a:pPr>
            <a:fld id="{BC5B7561-3A7B-40FB-BF54-2B5612A5577F}" type="slidenum">
              <a:rPr lang="en-US" altLang="ja-JP"/>
              <a:pPr>
                <a:defRPr/>
              </a:pPr>
              <a:t>‹#›</a:t>
            </a:fld>
            <a:endParaRPr lang="en-US" altLang="ja-JP"/>
          </a:p>
        </p:txBody>
      </p:sp>
    </p:spTree>
    <p:extLst>
      <p:ext uri="{BB962C8B-B14F-4D97-AF65-F5344CB8AC3E}">
        <p14:creationId xmlns:p14="http://schemas.microsoft.com/office/powerpoint/2010/main" val="31018342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3"/>
          <p:cNvSpPr>
            <a:spLocks noGrp="1" noChangeArrowheads="1"/>
          </p:cNvSpPr>
          <p:nvPr>
            <p:ph type="sldNum" sz="quarter" idx="10"/>
          </p:nvPr>
        </p:nvSpPr>
        <p:spPr>
          <a:ln/>
        </p:spPr>
        <p:txBody>
          <a:bodyPr/>
          <a:lstStyle>
            <a:lvl1pPr>
              <a:defRPr/>
            </a:lvl1pPr>
          </a:lstStyle>
          <a:p>
            <a:pPr>
              <a:defRPr/>
            </a:pPr>
            <a:fld id="{AF74E9C0-A183-4F02-BC7E-CCB4F47E14D0}" type="slidenum">
              <a:rPr lang="en-US" altLang="ja-JP"/>
              <a:pPr>
                <a:defRPr/>
              </a:pPr>
              <a:t>‹#›</a:t>
            </a:fld>
            <a:endParaRPr lang="en-US" altLang="ja-JP"/>
          </a:p>
        </p:txBody>
      </p:sp>
    </p:spTree>
    <p:extLst>
      <p:ext uri="{BB962C8B-B14F-4D97-AF65-F5344CB8AC3E}">
        <p14:creationId xmlns:p14="http://schemas.microsoft.com/office/powerpoint/2010/main" val="41372856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595FE0E2-F39C-4B12-81B4-BA1E3DBE26D6}" type="slidenum">
              <a:rPr lang="en-US" altLang="ja-JP"/>
              <a:pPr>
                <a:defRPr/>
              </a:pPr>
              <a:t>‹#›</a:t>
            </a:fld>
            <a:endParaRPr lang="en-US" altLang="ja-JP"/>
          </a:p>
        </p:txBody>
      </p:sp>
    </p:spTree>
    <p:extLst>
      <p:ext uri="{BB962C8B-B14F-4D97-AF65-F5344CB8AC3E}">
        <p14:creationId xmlns:p14="http://schemas.microsoft.com/office/powerpoint/2010/main" val="2086536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76275" y="4589463"/>
            <a:ext cx="8543925"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22294701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211638" y="987425"/>
            <a:ext cx="501491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3"/>
          <p:cNvSpPr>
            <a:spLocks noGrp="1" noChangeArrowheads="1"/>
          </p:cNvSpPr>
          <p:nvPr>
            <p:ph type="sldNum" sz="quarter" idx="10"/>
          </p:nvPr>
        </p:nvSpPr>
        <p:spPr>
          <a:ln/>
        </p:spPr>
        <p:txBody>
          <a:bodyPr/>
          <a:lstStyle>
            <a:lvl1pPr>
              <a:defRPr/>
            </a:lvl1pPr>
          </a:lstStyle>
          <a:p>
            <a:pPr>
              <a:defRPr/>
            </a:pPr>
            <a:fld id="{1CD2D9CB-E51B-4350-83AA-4DEC7DD6BEE1}" type="slidenum">
              <a:rPr lang="en-US" altLang="ja-JP"/>
              <a:pPr>
                <a:defRPr/>
              </a:pPr>
              <a:t>‹#›</a:t>
            </a:fld>
            <a:endParaRPr lang="en-US" altLang="ja-JP"/>
          </a:p>
        </p:txBody>
      </p:sp>
    </p:spTree>
    <p:extLst>
      <p:ext uri="{BB962C8B-B14F-4D97-AF65-F5344CB8AC3E}">
        <p14:creationId xmlns:p14="http://schemas.microsoft.com/office/powerpoint/2010/main" val="29303931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4211638" y="987425"/>
            <a:ext cx="5014912"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3"/>
          <p:cNvSpPr>
            <a:spLocks noGrp="1" noChangeArrowheads="1"/>
          </p:cNvSpPr>
          <p:nvPr>
            <p:ph type="sldNum" sz="quarter" idx="10"/>
          </p:nvPr>
        </p:nvSpPr>
        <p:spPr>
          <a:ln/>
        </p:spPr>
        <p:txBody>
          <a:bodyPr/>
          <a:lstStyle>
            <a:lvl1pPr>
              <a:defRPr/>
            </a:lvl1pPr>
          </a:lstStyle>
          <a:p>
            <a:pPr>
              <a:defRPr/>
            </a:pPr>
            <a:fld id="{77E980B7-A3C2-4FC1-A881-47BCE4716FE8}" type="slidenum">
              <a:rPr lang="en-US" altLang="ja-JP"/>
              <a:pPr>
                <a:defRPr/>
              </a:pPr>
              <a:t>‹#›</a:t>
            </a:fld>
            <a:endParaRPr lang="en-US" altLang="ja-JP"/>
          </a:p>
        </p:txBody>
      </p:sp>
    </p:spTree>
    <p:extLst>
      <p:ext uri="{BB962C8B-B14F-4D97-AF65-F5344CB8AC3E}">
        <p14:creationId xmlns:p14="http://schemas.microsoft.com/office/powerpoint/2010/main" val="16653806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1038" y="1825625"/>
            <a:ext cx="8543925" cy="43513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sldNum" sz="quarter" idx="10"/>
          </p:nvPr>
        </p:nvSpPr>
        <p:spPr>
          <a:ln/>
        </p:spPr>
        <p:txBody>
          <a:bodyPr/>
          <a:lstStyle>
            <a:lvl1pPr>
              <a:defRPr/>
            </a:lvl1pPr>
          </a:lstStyle>
          <a:p>
            <a:pPr>
              <a:defRPr/>
            </a:pPr>
            <a:fld id="{A0B06288-762C-419D-BE7B-8A144B72F37E}" type="slidenum">
              <a:rPr lang="en-US" altLang="ja-JP"/>
              <a:pPr>
                <a:defRPr/>
              </a:pPr>
              <a:t>‹#›</a:t>
            </a:fld>
            <a:endParaRPr lang="en-US" altLang="ja-JP"/>
          </a:p>
        </p:txBody>
      </p:sp>
    </p:spTree>
    <p:extLst>
      <p:ext uri="{BB962C8B-B14F-4D97-AF65-F5344CB8AC3E}">
        <p14:creationId xmlns:p14="http://schemas.microsoft.com/office/powerpoint/2010/main" val="23255394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78663" y="188913"/>
            <a:ext cx="2266950" cy="59880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73050" y="188913"/>
            <a:ext cx="6653213" cy="598805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sldNum" sz="quarter" idx="10"/>
          </p:nvPr>
        </p:nvSpPr>
        <p:spPr>
          <a:ln/>
        </p:spPr>
        <p:txBody>
          <a:bodyPr/>
          <a:lstStyle>
            <a:lvl1pPr>
              <a:defRPr/>
            </a:lvl1pPr>
          </a:lstStyle>
          <a:p>
            <a:pPr>
              <a:defRPr/>
            </a:pPr>
            <a:fld id="{F0353B6C-FEA6-4231-A110-CAA8D7DDE73B}" type="slidenum">
              <a:rPr lang="en-US" altLang="ja-JP"/>
              <a:pPr>
                <a:defRPr/>
              </a:pPr>
              <a:t>‹#›</a:t>
            </a:fld>
            <a:endParaRPr lang="en-US" altLang="ja-JP"/>
          </a:p>
        </p:txBody>
      </p:sp>
    </p:spTree>
    <p:extLst>
      <p:ext uri="{BB962C8B-B14F-4D97-AF65-F5344CB8AC3E}">
        <p14:creationId xmlns:p14="http://schemas.microsoft.com/office/powerpoint/2010/main" val="32953374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22135450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5"/>
            <a:ext cx="8543925" cy="1325563"/>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681038" y="1825625"/>
            <a:ext cx="8543925"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0321158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76275" y="4589463"/>
            <a:ext cx="8543925"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30250318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5"/>
            <a:ext cx="8543925" cy="1325563"/>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1038" y="1825625"/>
            <a:ext cx="4195762"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200" y="1825625"/>
            <a:ext cx="4195763"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862888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82625" y="1681163"/>
            <a:ext cx="419100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82625" y="2505075"/>
            <a:ext cx="4191000" cy="368458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14913" y="1681163"/>
            <a:ext cx="42116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637" cy="368458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6333605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5"/>
            <a:ext cx="8543925" cy="1325563"/>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2678687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1038" y="1825625"/>
            <a:ext cx="4195762"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200" y="1825625"/>
            <a:ext cx="4195763"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6416833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22457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211638" y="987425"/>
            <a:ext cx="501491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3897519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4211638" y="987425"/>
            <a:ext cx="5014912"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9906708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5"/>
            <a:ext cx="8543925" cy="1325563"/>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1038" y="1825625"/>
            <a:ext cx="8543925" cy="43513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77851614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1038" y="365125"/>
            <a:ext cx="6256337" cy="58118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9593590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Rectangle 3"/>
          <p:cNvSpPr>
            <a:spLocks noGrp="1" noChangeArrowheads="1"/>
          </p:cNvSpPr>
          <p:nvPr>
            <p:ph type="sldNum" sz="quarter" idx="10"/>
          </p:nvPr>
        </p:nvSpPr>
        <p:spPr>
          <a:ln/>
        </p:spPr>
        <p:txBody>
          <a:bodyPr/>
          <a:lstStyle>
            <a:lvl1pPr>
              <a:defRPr/>
            </a:lvl1pPr>
          </a:lstStyle>
          <a:p>
            <a:pPr>
              <a:defRPr/>
            </a:pPr>
            <a:fld id="{1A809521-B6B3-4AD6-B26C-18355F178B00}" type="slidenum">
              <a:rPr lang="en-US" altLang="ja-JP"/>
              <a:pPr>
                <a:defRPr/>
              </a:pPr>
              <a:t>‹#›</a:t>
            </a:fld>
            <a:endParaRPr lang="en-US" altLang="ja-JP"/>
          </a:p>
        </p:txBody>
      </p:sp>
    </p:spTree>
    <p:extLst>
      <p:ext uri="{BB962C8B-B14F-4D97-AF65-F5344CB8AC3E}">
        <p14:creationId xmlns:p14="http://schemas.microsoft.com/office/powerpoint/2010/main" val="197673942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681038" y="1825625"/>
            <a:ext cx="8543925"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sldNum" sz="quarter" idx="10"/>
          </p:nvPr>
        </p:nvSpPr>
        <p:spPr>
          <a:ln/>
        </p:spPr>
        <p:txBody>
          <a:bodyPr/>
          <a:lstStyle>
            <a:lvl1pPr>
              <a:defRPr/>
            </a:lvl1pPr>
          </a:lstStyle>
          <a:p>
            <a:pPr>
              <a:defRPr/>
            </a:pPr>
            <a:fld id="{EC7B259E-311F-4474-A0C5-9DE78D893D56}" type="slidenum">
              <a:rPr lang="en-US" altLang="ja-JP"/>
              <a:pPr>
                <a:defRPr/>
              </a:pPr>
              <a:t>‹#›</a:t>
            </a:fld>
            <a:endParaRPr lang="en-US" altLang="ja-JP"/>
          </a:p>
        </p:txBody>
      </p:sp>
    </p:spTree>
    <p:extLst>
      <p:ext uri="{BB962C8B-B14F-4D97-AF65-F5344CB8AC3E}">
        <p14:creationId xmlns:p14="http://schemas.microsoft.com/office/powerpoint/2010/main" val="19922947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76275" y="4589463"/>
            <a:ext cx="8543925"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Rectangle 3"/>
          <p:cNvSpPr>
            <a:spLocks noGrp="1" noChangeArrowheads="1"/>
          </p:cNvSpPr>
          <p:nvPr>
            <p:ph type="sldNum" sz="quarter" idx="10"/>
          </p:nvPr>
        </p:nvSpPr>
        <p:spPr>
          <a:ln/>
        </p:spPr>
        <p:txBody>
          <a:bodyPr/>
          <a:lstStyle>
            <a:lvl1pPr>
              <a:defRPr/>
            </a:lvl1pPr>
          </a:lstStyle>
          <a:p>
            <a:pPr>
              <a:defRPr/>
            </a:pPr>
            <a:fld id="{37314B99-86E4-4182-8206-677D2515DBAB}" type="slidenum">
              <a:rPr lang="en-US" altLang="ja-JP"/>
              <a:pPr>
                <a:defRPr/>
              </a:pPr>
              <a:t>‹#›</a:t>
            </a:fld>
            <a:endParaRPr lang="en-US" altLang="ja-JP"/>
          </a:p>
        </p:txBody>
      </p:sp>
    </p:spTree>
    <p:extLst>
      <p:ext uri="{BB962C8B-B14F-4D97-AF65-F5344CB8AC3E}">
        <p14:creationId xmlns:p14="http://schemas.microsoft.com/office/powerpoint/2010/main" val="24074570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1038" y="1825625"/>
            <a:ext cx="4195762"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200" y="1825625"/>
            <a:ext cx="4195763"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3"/>
          <p:cNvSpPr>
            <a:spLocks noGrp="1" noChangeArrowheads="1"/>
          </p:cNvSpPr>
          <p:nvPr>
            <p:ph type="sldNum" sz="quarter" idx="10"/>
          </p:nvPr>
        </p:nvSpPr>
        <p:spPr>
          <a:ln/>
        </p:spPr>
        <p:txBody>
          <a:bodyPr/>
          <a:lstStyle>
            <a:lvl1pPr>
              <a:defRPr/>
            </a:lvl1pPr>
          </a:lstStyle>
          <a:p>
            <a:pPr>
              <a:defRPr/>
            </a:pPr>
            <a:fld id="{52880793-2D40-45CD-9756-2CB50407716C}" type="slidenum">
              <a:rPr lang="en-US" altLang="ja-JP"/>
              <a:pPr>
                <a:defRPr/>
              </a:pPr>
              <a:t>‹#›</a:t>
            </a:fld>
            <a:endParaRPr lang="en-US" altLang="ja-JP"/>
          </a:p>
        </p:txBody>
      </p:sp>
    </p:spTree>
    <p:extLst>
      <p:ext uri="{BB962C8B-B14F-4D97-AF65-F5344CB8AC3E}">
        <p14:creationId xmlns:p14="http://schemas.microsoft.com/office/powerpoint/2010/main" val="168762153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82625" y="1681163"/>
            <a:ext cx="419100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82625" y="2505075"/>
            <a:ext cx="4191000" cy="368458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14913" y="1681163"/>
            <a:ext cx="42116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637" cy="368458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3"/>
          <p:cNvSpPr>
            <a:spLocks noGrp="1" noChangeArrowheads="1"/>
          </p:cNvSpPr>
          <p:nvPr>
            <p:ph type="sldNum" sz="quarter" idx="10"/>
          </p:nvPr>
        </p:nvSpPr>
        <p:spPr>
          <a:ln/>
        </p:spPr>
        <p:txBody>
          <a:bodyPr/>
          <a:lstStyle>
            <a:lvl1pPr>
              <a:defRPr/>
            </a:lvl1pPr>
          </a:lstStyle>
          <a:p>
            <a:pPr>
              <a:defRPr/>
            </a:pPr>
            <a:fld id="{CF734BB2-BC16-453C-BC1F-19E814AE27B6}" type="slidenum">
              <a:rPr lang="en-US" altLang="ja-JP"/>
              <a:pPr>
                <a:defRPr/>
              </a:pPr>
              <a:t>‹#›</a:t>
            </a:fld>
            <a:endParaRPr lang="en-US" altLang="ja-JP"/>
          </a:p>
        </p:txBody>
      </p:sp>
    </p:spTree>
    <p:extLst>
      <p:ext uri="{BB962C8B-B14F-4D97-AF65-F5344CB8AC3E}">
        <p14:creationId xmlns:p14="http://schemas.microsoft.com/office/powerpoint/2010/main" val="87030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82625" y="1681163"/>
            <a:ext cx="419100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82625" y="2505075"/>
            <a:ext cx="4191000" cy="368458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14913" y="1681163"/>
            <a:ext cx="42116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637" cy="368458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4230349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3"/>
          <p:cNvSpPr>
            <a:spLocks noGrp="1" noChangeArrowheads="1"/>
          </p:cNvSpPr>
          <p:nvPr>
            <p:ph type="sldNum" sz="quarter" idx="10"/>
          </p:nvPr>
        </p:nvSpPr>
        <p:spPr>
          <a:ln/>
        </p:spPr>
        <p:txBody>
          <a:bodyPr/>
          <a:lstStyle>
            <a:lvl1pPr>
              <a:defRPr/>
            </a:lvl1pPr>
          </a:lstStyle>
          <a:p>
            <a:pPr>
              <a:defRPr/>
            </a:pPr>
            <a:fld id="{CA5E0B7E-4445-4D59-B5C8-B57E8955AED0}" type="slidenum">
              <a:rPr lang="en-US" altLang="ja-JP"/>
              <a:pPr>
                <a:defRPr/>
              </a:pPr>
              <a:t>‹#›</a:t>
            </a:fld>
            <a:endParaRPr lang="en-US" altLang="ja-JP"/>
          </a:p>
        </p:txBody>
      </p:sp>
    </p:spTree>
    <p:extLst>
      <p:ext uri="{BB962C8B-B14F-4D97-AF65-F5344CB8AC3E}">
        <p14:creationId xmlns:p14="http://schemas.microsoft.com/office/powerpoint/2010/main" val="12779544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E33E287E-706F-4FE1-89D6-26D902347686}" type="slidenum">
              <a:rPr lang="en-US" altLang="ja-JP"/>
              <a:pPr>
                <a:defRPr/>
              </a:pPr>
              <a:t>‹#›</a:t>
            </a:fld>
            <a:endParaRPr lang="en-US" altLang="ja-JP"/>
          </a:p>
        </p:txBody>
      </p:sp>
    </p:spTree>
    <p:extLst>
      <p:ext uri="{BB962C8B-B14F-4D97-AF65-F5344CB8AC3E}">
        <p14:creationId xmlns:p14="http://schemas.microsoft.com/office/powerpoint/2010/main" val="38996847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211638" y="987425"/>
            <a:ext cx="501491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3"/>
          <p:cNvSpPr>
            <a:spLocks noGrp="1" noChangeArrowheads="1"/>
          </p:cNvSpPr>
          <p:nvPr>
            <p:ph type="sldNum" sz="quarter" idx="10"/>
          </p:nvPr>
        </p:nvSpPr>
        <p:spPr>
          <a:ln/>
        </p:spPr>
        <p:txBody>
          <a:bodyPr/>
          <a:lstStyle>
            <a:lvl1pPr>
              <a:defRPr/>
            </a:lvl1pPr>
          </a:lstStyle>
          <a:p>
            <a:pPr>
              <a:defRPr/>
            </a:pPr>
            <a:fld id="{D168E9E8-8894-4342-9FCE-10BF3E53E57E}" type="slidenum">
              <a:rPr lang="en-US" altLang="ja-JP"/>
              <a:pPr>
                <a:defRPr/>
              </a:pPr>
              <a:t>‹#›</a:t>
            </a:fld>
            <a:endParaRPr lang="en-US" altLang="ja-JP"/>
          </a:p>
        </p:txBody>
      </p:sp>
    </p:spTree>
    <p:extLst>
      <p:ext uri="{BB962C8B-B14F-4D97-AF65-F5344CB8AC3E}">
        <p14:creationId xmlns:p14="http://schemas.microsoft.com/office/powerpoint/2010/main" val="407309694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4211638" y="987425"/>
            <a:ext cx="5014912"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3"/>
          <p:cNvSpPr>
            <a:spLocks noGrp="1" noChangeArrowheads="1"/>
          </p:cNvSpPr>
          <p:nvPr>
            <p:ph type="sldNum" sz="quarter" idx="10"/>
          </p:nvPr>
        </p:nvSpPr>
        <p:spPr>
          <a:ln/>
        </p:spPr>
        <p:txBody>
          <a:bodyPr/>
          <a:lstStyle>
            <a:lvl1pPr>
              <a:defRPr/>
            </a:lvl1pPr>
          </a:lstStyle>
          <a:p>
            <a:pPr>
              <a:defRPr/>
            </a:pPr>
            <a:fld id="{9792C928-0DDD-45B8-AB9E-3936EB7D32F8}" type="slidenum">
              <a:rPr lang="en-US" altLang="ja-JP"/>
              <a:pPr>
                <a:defRPr/>
              </a:pPr>
              <a:t>‹#›</a:t>
            </a:fld>
            <a:endParaRPr lang="en-US" altLang="ja-JP"/>
          </a:p>
        </p:txBody>
      </p:sp>
    </p:spTree>
    <p:extLst>
      <p:ext uri="{BB962C8B-B14F-4D97-AF65-F5344CB8AC3E}">
        <p14:creationId xmlns:p14="http://schemas.microsoft.com/office/powerpoint/2010/main" val="367818448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1038" y="1825625"/>
            <a:ext cx="8543925" cy="43513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sldNum" sz="quarter" idx="10"/>
          </p:nvPr>
        </p:nvSpPr>
        <p:spPr>
          <a:ln/>
        </p:spPr>
        <p:txBody>
          <a:bodyPr/>
          <a:lstStyle>
            <a:lvl1pPr>
              <a:defRPr/>
            </a:lvl1pPr>
          </a:lstStyle>
          <a:p>
            <a:pPr>
              <a:defRPr/>
            </a:pPr>
            <a:fld id="{10B271B5-31EB-456E-B107-755E17CECFBC}" type="slidenum">
              <a:rPr lang="en-US" altLang="ja-JP"/>
              <a:pPr>
                <a:defRPr/>
              </a:pPr>
              <a:t>‹#›</a:t>
            </a:fld>
            <a:endParaRPr lang="en-US" altLang="ja-JP"/>
          </a:p>
        </p:txBody>
      </p:sp>
    </p:spTree>
    <p:extLst>
      <p:ext uri="{BB962C8B-B14F-4D97-AF65-F5344CB8AC3E}">
        <p14:creationId xmlns:p14="http://schemas.microsoft.com/office/powerpoint/2010/main" val="28691121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78663" y="188913"/>
            <a:ext cx="2266950" cy="59880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73050" y="188913"/>
            <a:ext cx="6653213" cy="598805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sldNum" sz="quarter" idx="10"/>
          </p:nvPr>
        </p:nvSpPr>
        <p:spPr>
          <a:ln/>
        </p:spPr>
        <p:txBody>
          <a:bodyPr/>
          <a:lstStyle>
            <a:lvl1pPr>
              <a:defRPr/>
            </a:lvl1pPr>
          </a:lstStyle>
          <a:p>
            <a:pPr>
              <a:defRPr/>
            </a:pPr>
            <a:fld id="{845AAC0F-922B-4EB0-BD22-E784C41B6869}" type="slidenum">
              <a:rPr lang="en-US" altLang="ja-JP"/>
              <a:pPr>
                <a:defRPr/>
              </a:pPr>
              <a:t>‹#›</a:t>
            </a:fld>
            <a:endParaRPr lang="en-US" altLang="ja-JP"/>
          </a:p>
        </p:txBody>
      </p:sp>
    </p:spTree>
    <p:extLst>
      <p:ext uri="{BB962C8B-B14F-4D97-AF65-F5344CB8AC3E}">
        <p14:creationId xmlns:p14="http://schemas.microsoft.com/office/powerpoint/2010/main" val="149946352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Rectangle 3"/>
          <p:cNvSpPr>
            <a:spLocks noGrp="1" noChangeArrowheads="1"/>
          </p:cNvSpPr>
          <p:nvPr>
            <p:ph type="sldNum" sz="quarter" idx="10"/>
          </p:nvPr>
        </p:nvSpPr>
        <p:spPr>
          <a:ln/>
        </p:spPr>
        <p:txBody>
          <a:bodyPr/>
          <a:lstStyle>
            <a:lvl1pPr>
              <a:defRPr/>
            </a:lvl1pPr>
          </a:lstStyle>
          <a:p>
            <a:pPr>
              <a:defRPr/>
            </a:pPr>
            <a:fld id="{96514FAD-C282-4AE7-BD55-E6CCCB085CB2}" type="slidenum">
              <a:rPr lang="en-US" altLang="ja-JP"/>
              <a:pPr>
                <a:defRPr/>
              </a:pPr>
              <a:t>‹#›</a:t>
            </a:fld>
            <a:endParaRPr lang="en-US" altLang="ja-JP"/>
          </a:p>
        </p:txBody>
      </p:sp>
    </p:spTree>
    <p:extLst>
      <p:ext uri="{BB962C8B-B14F-4D97-AF65-F5344CB8AC3E}">
        <p14:creationId xmlns:p14="http://schemas.microsoft.com/office/powerpoint/2010/main" val="156733591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681038" y="1825625"/>
            <a:ext cx="8543925"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sldNum" sz="quarter" idx="10"/>
          </p:nvPr>
        </p:nvSpPr>
        <p:spPr>
          <a:ln/>
        </p:spPr>
        <p:txBody>
          <a:bodyPr/>
          <a:lstStyle>
            <a:lvl1pPr>
              <a:defRPr/>
            </a:lvl1pPr>
          </a:lstStyle>
          <a:p>
            <a:pPr>
              <a:defRPr/>
            </a:pPr>
            <a:fld id="{618779A6-3CB1-41C9-A624-C6C40CCCBD8F}" type="slidenum">
              <a:rPr lang="en-US" altLang="ja-JP"/>
              <a:pPr>
                <a:defRPr/>
              </a:pPr>
              <a:t>‹#›</a:t>
            </a:fld>
            <a:endParaRPr lang="en-US" altLang="ja-JP"/>
          </a:p>
        </p:txBody>
      </p:sp>
    </p:spTree>
    <p:extLst>
      <p:ext uri="{BB962C8B-B14F-4D97-AF65-F5344CB8AC3E}">
        <p14:creationId xmlns:p14="http://schemas.microsoft.com/office/powerpoint/2010/main" val="221459740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76275" y="4589463"/>
            <a:ext cx="8543925"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Rectangle 3"/>
          <p:cNvSpPr>
            <a:spLocks noGrp="1" noChangeArrowheads="1"/>
          </p:cNvSpPr>
          <p:nvPr>
            <p:ph type="sldNum" sz="quarter" idx="10"/>
          </p:nvPr>
        </p:nvSpPr>
        <p:spPr>
          <a:ln/>
        </p:spPr>
        <p:txBody>
          <a:bodyPr/>
          <a:lstStyle>
            <a:lvl1pPr>
              <a:defRPr/>
            </a:lvl1pPr>
          </a:lstStyle>
          <a:p>
            <a:pPr>
              <a:defRPr/>
            </a:pPr>
            <a:fld id="{21686BF9-076B-42FC-9B42-9D35A8E31202}" type="slidenum">
              <a:rPr lang="en-US" altLang="ja-JP"/>
              <a:pPr>
                <a:defRPr/>
              </a:pPr>
              <a:t>‹#›</a:t>
            </a:fld>
            <a:endParaRPr lang="en-US" altLang="ja-JP"/>
          </a:p>
        </p:txBody>
      </p:sp>
    </p:spTree>
    <p:extLst>
      <p:ext uri="{BB962C8B-B14F-4D97-AF65-F5344CB8AC3E}">
        <p14:creationId xmlns:p14="http://schemas.microsoft.com/office/powerpoint/2010/main" val="123787599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1038" y="1825625"/>
            <a:ext cx="4195762"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200" y="1825625"/>
            <a:ext cx="4195763"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3"/>
          <p:cNvSpPr>
            <a:spLocks noGrp="1" noChangeArrowheads="1"/>
          </p:cNvSpPr>
          <p:nvPr>
            <p:ph type="sldNum" sz="quarter" idx="10"/>
          </p:nvPr>
        </p:nvSpPr>
        <p:spPr>
          <a:ln/>
        </p:spPr>
        <p:txBody>
          <a:bodyPr/>
          <a:lstStyle>
            <a:lvl1pPr>
              <a:defRPr/>
            </a:lvl1pPr>
          </a:lstStyle>
          <a:p>
            <a:pPr>
              <a:defRPr/>
            </a:pPr>
            <a:fld id="{0BFCAF62-1FE2-4454-9E84-C9CAB8CCF031}" type="slidenum">
              <a:rPr lang="en-US" altLang="ja-JP"/>
              <a:pPr>
                <a:defRPr/>
              </a:pPr>
              <a:t>‹#›</a:t>
            </a:fld>
            <a:endParaRPr lang="en-US" altLang="ja-JP"/>
          </a:p>
        </p:txBody>
      </p:sp>
    </p:spTree>
    <p:extLst>
      <p:ext uri="{BB962C8B-B14F-4D97-AF65-F5344CB8AC3E}">
        <p14:creationId xmlns:p14="http://schemas.microsoft.com/office/powerpoint/2010/main" val="4025079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21140482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82625" y="1681163"/>
            <a:ext cx="419100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82625" y="2505075"/>
            <a:ext cx="4191000" cy="368458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14913" y="1681163"/>
            <a:ext cx="42116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637" cy="368458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3"/>
          <p:cNvSpPr>
            <a:spLocks noGrp="1" noChangeArrowheads="1"/>
          </p:cNvSpPr>
          <p:nvPr>
            <p:ph type="sldNum" sz="quarter" idx="10"/>
          </p:nvPr>
        </p:nvSpPr>
        <p:spPr>
          <a:ln/>
        </p:spPr>
        <p:txBody>
          <a:bodyPr/>
          <a:lstStyle>
            <a:lvl1pPr>
              <a:defRPr/>
            </a:lvl1pPr>
          </a:lstStyle>
          <a:p>
            <a:pPr>
              <a:defRPr/>
            </a:pPr>
            <a:fld id="{CC7FD9AE-5CF3-4ABB-B5A7-D3A43D172BC6}" type="slidenum">
              <a:rPr lang="en-US" altLang="ja-JP"/>
              <a:pPr>
                <a:defRPr/>
              </a:pPr>
              <a:t>‹#›</a:t>
            </a:fld>
            <a:endParaRPr lang="en-US" altLang="ja-JP"/>
          </a:p>
        </p:txBody>
      </p:sp>
    </p:spTree>
    <p:extLst>
      <p:ext uri="{BB962C8B-B14F-4D97-AF65-F5344CB8AC3E}">
        <p14:creationId xmlns:p14="http://schemas.microsoft.com/office/powerpoint/2010/main" val="423667959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3"/>
          <p:cNvSpPr>
            <a:spLocks noGrp="1" noChangeArrowheads="1"/>
          </p:cNvSpPr>
          <p:nvPr>
            <p:ph type="sldNum" sz="quarter" idx="10"/>
          </p:nvPr>
        </p:nvSpPr>
        <p:spPr>
          <a:ln/>
        </p:spPr>
        <p:txBody>
          <a:bodyPr/>
          <a:lstStyle>
            <a:lvl1pPr>
              <a:defRPr/>
            </a:lvl1pPr>
          </a:lstStyle>
          <a:p>
            <a:pPr>
              <a:defRPr/>
            </a:pPr>
            <a:fld id="{8D96B5F9-C13B-44EA-8666-30BBA26D21F1}" type="slidenum">
              <a:rPr lang="en-US" altLang="ja-JP"/>
              <a:pPr>
                <a:defRPr/>
              </a:pPr>
              <a:t>‹#›</a:t>
            </a:fld>
            <a:endParaRPr lang="en-US" altLang="ja-JP"/>
          </a:p>
        </p:txBody>
      </p:sp>
    </p:spTree>
    <p:extLst>
      <p:ext uri="{BB962C8B-B14F-4D97-AF65-F5344CB8AC3E}">
        <p14:creationId xmlns:p14="http://schemas.microsoft.com/office/powerpoint/2010/main" val="9426333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791717CD-49E0-4310-AF6B-4E8A8E7F996A}" type="slidenum">
              <a:rPr lang="en-US" altLang="ja-JP"/>
              <a:pPr>
                <a:defRPr/>
              </a:pPr>
              <a:t>‹#›</a:t>
            </a:fld>
            <a:endParaRPr lang="en-US" altLang="ja-JP"/>
          </a:p>
        </p:txBody>
      </p:sp>
    </p:spTree>
    <p:extLst>
      <p:ext uri="{BB962C8B-B14F-4D97-AF65-F5344CB8AC3E}">
        <p14:creationId xmlns:p14="http://schemas.microsoft.com/office/powerpoint/2010/main" val="9556879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211638" y="987425"/>
            <a:ext cx="501491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3"/>
          <p:cNvSpPr>
            <a:spLocks noGrp="1" noChangeArrowheads="1"/>
          </p:cNvSpPr>
          <p:nvPr>
            <p:ph type="sldNum" sz="quarter" idx="10"/>
          </p:nvPr>
        </p:nvSpPr>
        <p:spPr>
          <a:ln/>
        </p:spPr>
        <p:txBody>
          <a:bodyPr/>
          <a:lstStyle>
            <a:lvl1pPr>
              <a:defRPr/>
            </a:lvl1pPr>
          </a:lstStyle>
          <a:p>
            <a:pPr>
              <a:defRPr/>
            </a:pPr>
            <a:fld id="{A78A152B-0BE6-4442-BA89-149037B5670E}" type="slidenum">
              <a:rPr lang="en-US" altLang="ja-JP"/>
              <a:pPr>
                <a:defRPr/>
              </a:pPr>
              <a:t>‹#›</a:t>
            </a:fld>
            <a:endParaRPr lang="en-US" altLang="ja-JP"/>
          </a:p>
        </p:txBody>
      </p:sp>
    </p:spTree>
    <p:extLst>
      <p:ext uri="{BB962C8B-B14F-4D97-AF65-F5344CB8AC3E}">
        <p14:creationId xmlns:p14="http://schemas.microsoft.com/office/powerpoint/2010/main" val="60254924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4211638" y="987425"/>
            <a:ext cx="5014912"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3"/>
          <p:cNvSpPr>
            <a:spLocks noGrp="1" noChangeArrowheads="1"/>
          </p:cNvSpPr>
          <p:nvPr>
            <p:ph type="sldNum" sz="quarter" idx="10"/>
          </p:nvPr>
        </p:nvSpPr>
        <p:spPr>
          <a:ln/>
        </p:spPr>
        <p:txBody>
          <a:bodyPr/>
          <a:lstStyle>
            <a:lvl1pPr>
              <a:defRPr/>
            </a:lvl1pPr>
          </a:lstStyle>
          <a:p>
            <a:pPr>
              <a:defRPr/>
            </a:pPr>
            <a:fld id="{9EE91349-7C47-4A41-A2C9-225ED591DFCB}" type="slidenum">
              <a:rPr lang="en-US" altLang="ja-JP"/>
              <a:pPr>
                <a:defRPr/>
              </a:pPr>
              <a:t>‹#›</a:t>
            </a:fld>
            <a:endParaRPr lang="en-US" altLang="ja-JP"/>
          </a:p>
        </p:txBody>
      </p:sp>
    </p:spTree>
    <p:extLst>
      <p:ext uri="{BB962C8B-B14F-4D97-AF65-F5344CB8AC3E}">
        <p14:creationId xmlns:p14="http://schemas.microsoft.com/office/powerpoint/2010/main" val="38322237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1038" y="1825625"/>
            <a:ext cx="8543925" cy="43513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sldNum" sz="quarter" idx="10"/>
          </p:nvPr>
        </p:nvSpPr>
        <p:spPr>
          <a:ln/>
        </p:spPr>
        <p:txBody>
          <a:bodyPr/>
          <a:lstStyle>
            <a:lvl1pPr>
              <a:defRPr/>
            </a:lvl1pPr>
          </a:lstStyle>
          <a:p>
            <a:pPr>
              <a:defRPr/>
            </a:pPr>
            <a:fld id="{5ECB620F-4C13-4325-A04B-8711E610B802}" type="slidenum">
              <a:rPr lang="en-US" altLang="ja-JP"/>
              <a:pPr>
                <a:defRPr/>
              </a:pPr>
              <a:t>‹#›</a:t>
            </a:fld>
            <a:endParaRPr lang="en-US" altLang="ja-JP"/>
          </a:p>
        </p:txBody>
      </p:sp>
    </p:spTree>
    <p:extLst>
      <p:ext uri="{BB962C8B-B14F-4D97-AF65-F5344CB8AC3E}">
        <p14:creationId xmlns:p14="http://schemas.microsoft.com/office/powerpoint/2010/main" val="426354936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78663" y="188913"/>
            <a:ext cx="2266950" cy="59880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73050" y="188913"/>
            <a:ext cx="6653213" cy="598805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sldNum" sz="quarter" idx="10"/>
          </p:nvPr>
        </p:nvSpPr>
        <p:spPr>
          <a:ln/>
        </p:spPr>
        <p:txBody>
          <a:bodyPr/>
          <a:lstStyle>
            <a:lvl1pPr>
              <a:defRPr/>
            </a:lvl1pPr>
          </a:lstStyle>
          <a:p>
            <a:pPr>
              <a:defRPr/>
            </a:pPr>
            <a:fld id="{C570DF33-2601-48EC-B3B9-62D224FE63DC}" type="slidenum">
              <a:rPr lang="en-US" altLang="ja-JP"/>
              <a:pPr>
                <a:defRPr/>
              </a:pPr>
              <a:t>‹#›</a:t>
            </a:fld>
            <a:endParaRPr lang="en-US" altLang="ja-JP"/>
          </a:p>
        </p:txBody>
      </p:sp>
    </p:spTree>
    <p:extLst>
      <p:ext uri="{BB962C8B-B14F-4D97-AF65-F5344CB8AC3E}">
        <p14:creationId xmlns:p14="http://schemas.microsoft.com/office/powerpoint/2010/main" val="138356665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Rectangle 3"/>
          <p:cNvSpPr>
            <a:spLocks noGrp="1" noChangeArrowheads="1"/>
          </p:cNvSpPr>
          <p:nvPr>
            <p:ph type="sldNum" sz="quarter" idx="10"/>
          </p:nvPr>
        </p:nvSpPr>
        <p:spPr>
          <a:ln/>
        </p:spPr>
        <p:txBody>
          <a:bodyPr/>
          <a:lstStyle>
            <a:lvl1pPr>
              <a:defRPr/>
            </a:lvl1pPr>
          </a:lstStyle>
          <a:p>
            <a:pPr>
              <a:defRPr/>
            </a:pPr>
            <a:fld id="{BFA26061-7875-4EF3-88A4-314083013250}" type="slidenum">
              <a:rPr lang="en-US" altLang="ja-JP"/>
              <a:pPr>
                <a:defRPr/>
              </a:pPr>
              <a:t>‹#›</a:t>
            </a:fld>
            <a:endParaRPr lang="en-US" altLang="ja-JP"/>
          </a:p>
        </p:txBody>
      </p:sp>
    </p:spTree>
    <p:extLst>
      <p:ext uri="{BB962C8B-B14F-4D97-AF65-F5344CB8AC3E}">
        <p14:creationId xmlns:p14="http://schemas.microsoft.com/office/powerpoint/2010/main" val="333415935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681038" y="1825625"/>
            <a:ext cx="8543925"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sldNum" sz="quarter" idx="10"/>
          </p:nvPr>
        </p:nvSpPr>
        <p:spPr>
          <a:ln/>
        </p:spPr>
        <p:txBody>
          <a:bodyPr/>
          <a:lstStyle>
            <a:lvl1pPr>
              <a:defRPr/>
            </a:lvl1pPr>
          </a:lstStyle>
          <a:p>
            <a:pPr>
              <a:defRPr/>
            </a:pPr>
            <a:fld id="{94B25329-C8E0-4CD5-BD99-8AC42E85FE61}" type="slidenum">
              <a:rPr lang="en-US" altLang="ja-JP"/>
              <a:pPr>
                <a:defRPr/>
              </a:pPr>
              <a:t>‹#›</a:t>
            </a:fld>
            <a:endParaRPr lang="en-US" altLang="ja-JP"/>
          </a:p>
        </p:txBody>
      </p:sp>
    </p:spTree>
    <p:extLst>
      <p:ext uri="{BB962C8B-B14F-4D97-AF65-F5344CB8AC3E}">
        <p14:creationId xmlns:p14="http://schemas.microsoft.com/office/powerpoint/2010/main" val="410133350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76275" y="4589463"/>
            <a:ext cx="8543925"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Rectangle 3"/>
          <p:cNvSpPr>
            <a:spLocks noGrp="1" noChangeArrowheads="1"/>
          </p:cNvSpPr>
          <p:nvPr>
            <p:ph type="sldNum" sz="quarter" idx="10"/>
          </p:nvPr>
        </p:nvSpPr>
        <p:spPr>
          <a:ln/>
        </p:spPr>
        <p:txBody>
          <a:bodyPr/>
          <a:lstStyle>
            <a:lvl1pPr>
              <a:defRPr/>
            </a:lvl1pPr>
          </a:lstStyle>
          <a:p>
            <a:pPr>
              <a:defRPr/>
            </a:pPr>
            <a:fld id="{8B21AE44-B523-42EE-A24E-47E819A119D7}" type="slidenum">
              <a:rPr lang="en-US" altLang="ja-JP"/>
              <a:pPr>
                <a:defRPr/>
              </a:pPr>
              <a:t>‹#›</a:t>
            </a:fld>
            <a:endParaRPr lang="en-US" altLang="ja-JP"/>
          </a:p>
        </p:txBody>
      </p:sp>
    </p:spTree>
    <p:extLst>
      <p:ext uri="{BB962C8B-B14F-4D97-AF65-F5344CB8AC3E}">
        <p14:creationId xmlns:p14="http://schemas.microsoft.com/office/powerpoint/2010/main" val="772911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724667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1038" y="1825625"/>
            <a:ext cx="4195762"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200" y="1825625"/>
            <a:ext cx="4195763" cy="435133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3"/>
          <p:cNvSpPr>
            <a:spLocks noGrp="1" noChangeArrowheads="1"/>
          </p:cNvSpPr>
          <p:nvPr>
            <p:ph type="sldNum" sz="quarter" idx="10"/>
          </p:nvPr>
        </p:nvSpPr>
        <p:spPr>
          <a:ln/>
        </p:spPr>
        <p:txBody>
          <a:bodyPr/>
          <a:lstStyle>
            <a:lvl1pPr>
              <a:defRPr/>
            </a:lvl1pPr>
          </a:lstStyle>
          <a:p>
            <a:pPr>
              <a:defRPr/>
            </a:pPr>
            <a:fld id="{B5355ABE-2AC3-4153-A232-B2B5BEBE75F3}" type="slidenum">
              <a:rPr lang="en-US" altLang="ja-JP"/>
              <a:pPr>
                <a:defRPr/>
              </a:pPr>
              <a:t>‹#›</a:t>
            </a:fld>
            <a:endParaRPr lang="en-US" altLang="ja-JP"/>
          </a:p>
        </p:txBody>
      </p:sp>
    </p:spTree>
    <p:extLst>
      <p:ext uri="{BB962C8B-B14F-4D97-AF65-F5344CB8AC3E}">
        <p14:creationId xmlns:p14="http://schemas.microsoft.com/office/powerpoint/2010/main" val="82212091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82625" y="1681163"/>
            <a:ext cx="419100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82625" y="2505075"/>
            <a:ext cx="4191000" cy="368458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14913" y="1681163"/>
            <a:ext cx="42116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637" cy="368458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3"/>
          <p:cNvSpPr>
            <a:spLocks noGrp="1" noChangeArrowheads="1"/>
          </p:cNvSpPr>
          <p:nvPr>
            <p:ph type="sldNum" sz="quarter" idx="10"/>
          </p:nvPr>
        </p:nvSpPr>
        <p:spPr>
          <a:ln/>
        </p:spPr>
        <p:txBody>
          <a:bodyPr/>
          <a:lstStyle>
            <a:lvl1pPr>
              <a:defRPr/>
            </a:lvl1pPr>
          </a:lstStyle>
          <a:p>
            <a:pPr>
              <a:defRPr/>
            </a:pPr>
            <a:fld id="{A72833A1-4D70-41AB-AF1A-A2D1CFD56B0C}" type="slidenum">
              <a:rPr lang="en-US" altLang="ja-JP"/>
              <a:pPr>
                <a:defRPr/>
              </a:pPr>
              <a:t>‹#›</a:t>
            </a:fld>
            <a:endParaRPr lang="en-US" altLang="ja-JP"/>
          </a:p>
        </p:txBody>
      </p:sp>
    </p:spTree>
    <p:extLst>
      <p:ext uri="{BB962C8B-B14F-4D97-AF65-F5344CB8AC3E}">
        <p14:creationId xmlns:p14="http://schemas.microsoft.com/office/powerpoint/2010/main" val="210462036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3"/>
          <p:cNvSpPr>
            <a:spLocks noGrp="1" noChangeArrowheads="1"/>
          </p:cNvSpPr>
          <p:nvPr>
            <p:ph type="sldNum" sz="quarter" idx="10"/>
          </p:nvPr>
        </p:nvSpPr>
        <p:spPr>
          <a:ln/>
        </p:spPr>
        <p:txBody>
          <a:bodyPr/>
          <a:lstStyle>
            <a:lvl1pPr>
              <a:defRPr/>
            </a:lvl1pPr>
          </a:lstStyle>
          <a:p>
            <a:pPr>
              <a:defRPr/>
            </a:pPr>
            <a:fld id="{B1126129-D57C-45F8-9346-D4B9317C9479}" type="slidenum">
              <a:rPr lang="en-US" altLang="ja-JP"/>
              <a:pPr>
                <a:defRPr/>
              </a:pPr>
              <a:t>‹#›</a:t>
            </a:fld>
            <a:endParaRPr lang="en-US" altLang="ja-JP"/>
          </a:p>
        </p:txBody>
      </p:sp>
    </p:spTree>
    <p:extLst>
      <p:ext uri="{BB962C8B-B14F-4D97-AF65-F5344CB8AC3E}">
        <p14:creationId xmlns:p14="http://schemas.microsoft.com/office/powerpoint/2010/main" val="156772690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D679537B-4AF3-4819-A6C1-DF02373D1DD8}" type="slidenum">
              <a:rPr lang="en-US" altLang="ja-JP"/>
              <a:pPr>
                <a:defRPr/>
              </a:pPr>
              <a:t>‹#›</a:t>
            </a:fld>
            <a:endParaRPr lang="en-US" altLang="ja-JP"/>
          </a:p>
        </p:txBody>
      </p:sp>
    </p:spTree>
    <p:extLst>
      <p:ext uri="{BB962C8B-B14F-4D97-AF65-F5344CB8AC3E}">
        <p14:creationId xmlns:p14="http://schemas.microsoft.com/office/powerpoint/2010/main" val="270270916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211638" y="987425"/>
            <a:ext cx="501491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3"/>
          <p:cNvSpPr>
            <a:spLocks noGrp="1" noChangeArrowheads="1"/>
          </p:cNvSpPr>
          <p:nvPr>
            <p:ph type="sldNum" sz="quarter" idx="10"/>
          </p:nvPr>
        </p:nvSpPr>
        <p:spPr>
          <a:ln/>
        </p:spPr>
        <p:txBody>
          <a:bodyPr/>
          <a:lstStyle>
            <a:lvl1pPr>
              <a:defRPr/>
            </a:lvl1pPr>
          </a:lstStyle>
          <a:p>
            <a:pPr>
              <a:defRPr/>
            </a:pPr>
            <a:fld id="{E551E844-4790-4AC2-AF36-01A5437853E3}" type="slidenum">
              <a:rPr lang="en-US" altLang="ja-JP"/>
              <a:pPr>
                <a:defRPr/>
              </a:pPr>
              <a:t>‹#›</a:t>
            </a:fld>
            <a:endParaRPr lang="en-US" altLang="ja-JP"/>
          </a:p>
        </p:txBody>
      </p:sp>
    </p:spTree>
    <p:extLst>
      <p:ext uri="{BB962C8B-B14F-4D97-AF65-F5344CB8AC3E}">
        <p14:creationId xmlns:p14="http://schemas.microsoft.com/office/powerpoint/2010/main" val="249089883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4211638" y="987425"/>
            <a:ext cx="5014912"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3"/>
          <p:cNvSpPr>
            <a:spLocks noGrp="1" noChangeArrowheads="1"/>
          </p:cNvSpPr>
          <p:nvPr>
            <p:ph type="sldNum" sz="quarter" idx="10"/>
          </p:nvPr>
        </p:nvSpPr>
        <p:spPr>
          <a:ln/>
        </p:spPr>
        <p:txBody>
          <a:bodyPr/>
          <a:lstStyle>
            <a:lvl1pPr>
              <a:defRPr/>
            </a:lvl1pPr>
          </a:lstStyle>
          <a:p>
            <a:pPr>
              <a:defRPr/>
            </a:pPr>
            <a:fld id="{FB3A5E45-35BE-435A-B5AF-08DE1D291266}" type="slidenum">
              <a:rPr lang="en-US" altLang="ja-JP"/>
              <a:pPr>
                <a:defRPr/>
              </a:pPr>
              <a:t>‹#›</a:t>
            </a:fld>
            <a:endParaRPr lang="en-US" altLang="ja-JP"/>
          </a:p>
        </p:txBody>
      </p:sp>
    </p:spTree>
    <p:extLst>
      <p:ext uri="{BB962C8B-B14F-4D97-AF65-F5344CB8AC3E}">
        <p14:creationId xmlns:p14="http://schemas.microsoft.com/office/powerpoint/2010/main" val="340039189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1038" y="1825625"/>
            <a:ext cx="8543925" cy="4351338"/>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sldNum" sz="quarter" idx="10"/>
          </p:nvPr>
        </p:nvSpPr>
        <p:spPr>
          <a:ln/>
        </p:spPr>
        <p:txBody>
          <a:bodyPr/>
          <a:lstStyle>
            <a:lvl1pPr>
              <a:defRPr/>
            </a:lvl1pPr>
          </a:lstStyle>
          <a:p>
            <a:pPr>
              <a:defRPr/>
            </a:pPr>
            <a:fld id="{1B006771-E273-4D37-938E-1BAC6E2D9B22}" type="slidenum">
              <a:rPr lang="en-US" altLang="ja-JP"/>
              <a:pPr>
                <a:defRPr/>
              </a:pPr>
              <a:t>‹#›</a:t>
            </a:fld>
            <a:endParaRPr lang="en-US" altLang="ja-JP"/>
          </a:p>
        </p:txBody>
      </p:sp>
    </p:spTree>
    <p:extLst>
      <p:ext uri="{BB962C8B-B14F-4D97-AF65-F5344CB8AC3E}">
        <p14:creationId xmlns:p14="http://schemas.microsoft.com/office/powerpoint/2010/main" val="6611809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78663" y="188913"/>
            <a:ext cx="2266950" cy="59880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73050" y="188913"/>
            <a:ext cx="6653213" cy="598805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sldNum" sz="quarter" idx="10"/>
          </p:nvPr>
        </p:nvSpPr>
        <p:spPr>
          <a:ln/>
        </p:spPr>
        <p:txBody>
          <a:bodyPr/>
          <a:lstStyle>
            <a:lvl1pPr>
              <a:defRPr/>
            </a:lvl1pPr>
          </a:lstStyle>
          <a:p>
            <a:pPr>
              <a:defRPr/>
            </a:pPr>
            <a:fld id="{2B1E26BC-EA4D-4403-AFDD-AB7A8D26EBAA}" type="slidenum">
              <a:rPr lang="en-US" altLang="ja-JP"/>
              <a:pPr>
                <a:defRPr/>
              </a:pPr>
              <a:t>‹#›</a:t>
            </a:fld>
            <a:endParaRPr lang="en-US" altLang="ja-JP"/>
          </a:p>
        </p:txBody>
      </p:sp>
    </p:spTree>
    <p:extLst>
      <p:ext uri="{BB962C8B-B14F-4D97-AF65-F5344CB8AC3E}">
        <p14:creationId xmlns:p14="http://schemas.microsoft.com/office/powerpoint/2010/main" val="637531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211638" y="987425"/>
            <a:ext cx="501491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718410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4211638" y="987425"/>
            <a:ext cx="5014912"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519651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273050" y="188913"/>
            <a:ext cx="9072563" cy="39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US" smtClean="0"/>
              <a:t>マスタ タイトルの書式設定</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hf hdr="0" ftr="0" dt="0"/>
  <p:txStyles>
    <p:titleStyle>
      <a:lvl1pPr algn="l" rtl="0" eaLnBrk="0" fontAlgn="base" hangingPunct="0">
        <a:spcBef>
          <a:spcPct val="0"/>
        </a:spcBef>
        <a:spcAft>
          <a:spcPct val="0"/>
        </a:spcAft>
        <a:defRPr kumimoji="1" sz="2200" b="1" kern="1200">
          <a:solidFill>
            <a:srgbClr val="5F5F5F"/>
          </a:solidFill>
          <a:latin typeface="+mj-lt"/>
          <a:ea typeface="+mj-ea"/>
          <a:cs typeface="+mj-cs"/>
        </a:defRPr>
      </a:lvl1pPr>
      <a:lvl2pPr algn="l" rtl="0" eaLnBrk="0" fontAlgn="base" hangingPunct="0">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2pPr>
      <a:lvl3pPr algn="l" rtl="0" eaLnBrk="0" fontAlgn="base" hangingPunct="0">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3pPr>
      <a:lvl4pPr algn="l" rtl="0" eaLnBrk="0" fontAlgn="base" hangingPunct="0">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4pPr>
      <a:lvl5pPr algn="l" rtl="0" eaLnBrk="0" fontAlgn="base" hangingPunct="0">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5pPr>
      <a:lvl6pPr marL="457200" algn="l" rtl="0" fontAlgn="base">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6pPr>
      <a:lvl7pPr marL="914400" algn="l" rtl="0" fontAlgn="base">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7pPr>
      <a:lvl8pPr marL="1371600" algn="l" rtl="0" fontAlgn="base">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8pPr>
      <a:lvl9pPr marL="1828800" algn="l" rtl="0" fontAlgn="base">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273050" y="188913"/>
            <a:ext cx="9072563" cy="39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US" smtClean="0"/>
              <a:t>マスタ タイトルの書式設定</a:t>
            </a:r>
          </a:p>
        </p:txBody>
      </p:sp>
      <p:sp>
        <p:nvSpPr>
          <p:cNvPr id="171012" name="Rectangle 4"/>
          <p:cNvSpPr>
            <a:spLocks noGrp="1" noChangeArrowheads="1"/>
          </p:cNvSpPr>
          <p:nvPr>
            <p:ph type="sldNum" sz="quarter" idx="4"/>
          </p:nvPr>
        </p:nvSpPr>
        <p:spPr bwMode="auto">
          <a:xfrm>
            <a:off x="7473950" y="6596063"/>
            <a:ext cx="231140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hangingPunct="1">
              <a:lnSpc>
                <a:spcPct val="100000"/>
              </a:lnSpc>
              <a:spcBef>
                <a:spcPct val="0"/>
              </a:spcBef>
              <a:defRPr kumimoji="0" sz="1000" b="0">
                <a:solidFill>
                  <a:schemeClr val="tx1"/>
                </a:solidFill>
                <a:latin typeface="Trajan Pro" pitchFamily="18" charset="0"/>
                <a:ea typeface="+mn-ea"/>
              </a:defRPr>
            </a:lvl1pPr>
          </a:lstStyle>
          <a:p>
            <a:pPr>
              <a:defRPr/>
            </a:pPr>
            <a:fld id="{9BAC2C56-3DCA-4EF0-AA9A-59641AF45C26}" type="slidenum">
              <a:rPr lang="en-US" altLang="ja-JP"/>
              <a:pPr>
                <a:defRPr/>
              </a:pPr>
              <a:t>‹#›</a:t>
            </a:fld>
            <a:endParaRPr lang="en-US" altLang="ja-JP"/>
          </a:p>
        </p:txBody>
      </p:sp>
      <p:sp>
        <p:nvSpPr>
          <p:cNvPr id="2052" name="Line 5"/>
          <p:cNvSpPr>
            <a:spLocks noChangeShapeType="1"/>
          </p:cNvSpPr>
          <p:nvPr userDrawn="1"/>
        </p:nvSpPr>
        <p:spPr bwMode="auto">
          <a:xfrm>
            <a:off x="0" y="620713"/>
            <a:ext cx="9906000" cy="0"/>
          </a:xfrm>
          <a:prstGeom prst="line">
            <a:avLst/>
          </a:prstGeom>
          <a:noFill/>
          <a:ln w="9525">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ja-JP" alt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spcBef>
          <a:spcPct val="0"/>
        </a:spcBef>
        <a:spcAft>
          <a:spcPct val="0"/>
        </a:spcAft>
        <a:defRPr kumimoji="1" sz="2200" b="1" kern="1200">
          <a:solidFill>
            <a:srgbClr val="5F5F5F"/>
          </a:solidFill>
          <a:latin typeface="+mj-lt"/>
          <a:ea typeface="+mj-ea"/>
          <a:cs typeface="+mj-cs"/>
        </a:defRPr>
      </a:lvl1pPr>
      <a:lvl2pPr algn="l" rtl="0" eaLnBrk="0" fontAlgn="base" hangingPunct="0">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2pPr>
      <a:lvl3pPr algn="l" rtl="0" eaLnBrk="0" fontAlgn="base" hangingPunct="0">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3pPr>
      <a:lvl4pPr algn="l" rtl="0" eaLnBrk="0" fontAlgn="base" hangingPunct="0">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4pPr>
      <a:lvl5pPr algn="l" rtl="0" eaLnBrk="0" fontAlgn="base" hangingPunct="0">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5pPr>
      <a:lvl6pPr marL="457200" algn="l" rtl="0" fontAlgn="base">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6pPr>
      <a:lvl7pPr marL="914400" algn="l" rtl="0" fontAlgn="base">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7pPr>
      <a:lvl8pPr marL="1371600" algn="l" rtl="0" fontAlgn="base">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8pPr>
      <a:lvl9pPr marL="1828800" algn="l" rtl="0" fontAlgn="base">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73050" y="188913"/>
            <a:ext cx="9072563" cy="39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US" smtClean="0"/>
              <a:t>マスタ タイトルの書式設定</a:t>
            </a:r>
          </a:p>
        </p:txBody>
      </p:sp>
      <p:sp>
        <p:nvSpPr>
          <p:cNvPr id="35843" name="Rectangle 3"/>
          <p:cNvSpPr>
            <a:spLocks noGrp="1" noChangeArrowheads="1"/>
          </p:cNvSpPr>
          <p:nvPr>
            <p:ph type="sldNum" sz="quarter" idx="4"/>
          </p:nvPr>
        </p:nvSpPr>
        <p:spPr bwMode="auto">
          <a:xfrm>
            <a:off x="7473950" y="6596063"/>
            <a:ext cx="231140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hangingPunct="1">
              <a:lnSpc>
                <a:spcPct val="100000"/>
              </a:lnSpc>
              <a:spcBef>
                <a:spcPct val="0"/>
              </a:spcBef>
              <a:defRPr kumimoji="0" sz="1000" b="0">
                <a:solidFill>
                  <a:schemeClr val="tx1"/>
                </a:solidFill>
                <a:latin typeface="Trajan Pro" pitchFamily="18" charset="0"/>
                <a:ea typeface="+mn-ea"/>
              </a:defRPr>
            </a:lvl1pPr>
          </a:lstStyle>
          <a:p>
            <a:pPr>
              <a:defRPr/>
            </a:pPr>
            <a:fld id="{0E0105FF-4F51-4115-BB1F-F4306311AE1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l" rtl="0" eaLnBrk="0" fontAlgn="base" hangingPunct="0">
        <a:spcBef>
          <a:spcPct val="0"/>
        </a:spcBef>
        <a:spcAft>
          <a:spcPct val="0"/>
        </a:spcAft>
        <a:defRPr kumimoji="1" sz="2200" b="1" kern="1200">
          <a:solidFill>
            <a:srgbClr val="5F5F5F"/>
          </a:solidFill>
          <a:latin typeface="+mj-lt"/>
          <a:ea typeface="+mj-ea"/>
          <a:cs typeface="+mj-cs"/>
        </a:defRPr>
      </a:lvl1pPr>
      <a:lvl2pPr algn="l" rtl="0" eaLnBrk="0" fontAlgn="base" hangingPunct="0">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2pPr>
      <a:lvl3pPr algn="l" rtl="0" eaLnBrk="0" fontAlgn="base" hangingPunct="0">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3pPr>
      <a:lvl4pPr algn="l" rtl="0" eaLnBrk="0" fontAlgn="base" hangingPunct="0">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4pPr>
      <a:lvl5pPr algn="l" rtl="0" eaLnBrk="0" fontAlgn="base" hangingPunct="0">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5pPr>
      <a:lvl6pPr marL="457200" algn="l" rtl="0" fontAlgn="base">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6pPr>
      <a:lvl7pPr marL="914400" algn="l" rtl="0" fontAlgn="base">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7pPr>
      <a:lvl8pPr marL="1371600" algn="l" rtl="0" fontAlgn="base">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8pPr>
      <a:lvl9pPr marL="1828800" algn="l" rtl="0" fontAlgn="base">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dt="0"/>
  <p:txStyles>
    <p:titleStyle>
      <a:lvl1pPr algn="l" rtl="0" eaLnBrk="0" fontAlgn="base" hangingPunct="0">
        <a:spcBef>
          <a:spcPct val="0"/>
        </a:spcBef>
        <a:spcAft>
          <a:spcPct val="0"/>
        </a:spcAft>
        <a:defRPr kumimoji="1" sz="2200" b="1" kern="1200">
          <a:solidFill>
            <a:srgbClr val="5F5F5F"/>
          </a:solidFill>
          <a:latin typeface="+mj-lt"/>
          <a:ea typeface="+mj-ea"/>
          <a:cs typeface="+mj-cs"/>
        </a:defRPr>
      </a:lvl1pPr>
      <a:lvl2pPr algn="l" rtl="0" eaLnBrk="0" fontAlgn="base" hangingPunct="0">
        <a:spcBef>
          <a:spcPct val="0"/>
        </a:spcBef>
        <a:spcAft>
          <a:spcPct val="0"/>
        </a:spcAft>
        <a:defRPr kumimoji="1" sz="2200" b="1">
          <a:solidFill>
            <a:srgbClr val="5F5F5F"/>
          </a:solidFill>
          <a:latin typeface="メイリオ" panose="020B0604030504040204" pitchFamily="50" charset="-128"/>
          <a:ea typeface="ＭＳ Ｐゴシック" panose="020B0600070205080204" pitchFamily="50" charset="-128"/>
        </a:defRPr>
      </a:lvl2pPr>
      <a:lvl3pPr algn="l" rtl="0" eaLnBrk="0" fontAlgn="base" hangingPunct="0">
        <a:spcBef>
          <a:spcPct val="0"/>
        </a:spcBef>
        <a:spcAft>
          <a:spcPct val="0"/>
        </a:spcAft>
        <a:defRPr kumimoji="1" sz="2200" b="1">
          <a:solidFill>
            <a:srgbClr val="5F5F5F"/>
          </a:solidFill>
          <a:latin typeface="メイリオ" panose="020B0604030504040204" pitchFamily="50" charset="-128"/>
          <a:ea typeface="ＭＳ Ｐゴシック" panose="020B0600070205080204" pitchFamily="50" charset="-128"/>
        </a:defRPr>
      </a:lvl3pPr>
      <a:lvl4pPr algn="l" rtl="0" eaLnBrk="0" fontAlgn="base" hangingPunct="0">
        <a:spcBef>
          <a:spcPct val="0"/>
        </a:spcBef>
        <a:spcAft>
          <a:spcPct val="0"/>
        </a:spcAft>
        <a:defRPr kumimoji="1" sz="2200" b="1">
          <a:solidFill>
            <a:srgbClr val="5F5F5F"/>
          </a:solidFill>
          <a:latin typeface="メイリオ" panose="020B0604030504040204" pitchFamily="50" charset="-128"/>
          <a:ea typeface="ＭＳ Ｐゴシック" panose="020B0600070205080204" pitchFamily="50" charset="-128"/>
        </a:defRPr>
      </a:lvl4pPr>
      <a:lvl5pPr algn="l" rtl="0" eaLnBrk="0" fontAlgn="base" hangingPunct="0">
        <a:spcBef>
          <a:spcPct val="0"/>
        </a:spcBef>
        <a:spcAft>
          <a:spcPct val="0"/>
        </a:spcAft>
        <a:defRPr kumimoji="1" sz="2200" b="1">
          <a:solidFill>
            <a:srgbClr val="5F5F5F"/>
          </a:solidFill>
          <a:latin typeface="メイリオ" panose="020B0604030504040204" pitchFamily="50" charset="-128"/>
          <a:ea typeface="ＭＳ Ｐゴシック" panose="020B0600070205080204" pitchFamily="50" charset="-128"/>
        </a:defRPr>
      </a:lvl5pPr>
      <a:lvl6pPr marL="457200" algn="l" rtl="0" fontAlgn="base">
        <a:spcBef>
          <a:spcPct val="0"/>
        </a:spcBef>
        <a:spcAft>
          <a:spcPct val="0"/>
        </a:spcAft>
        <a:defRPr kumimoji="1" sz="2200" b="1">
          <a:solidFill>
            <a:srgbClr val="5F5F5F"/>
          </a:solidFill>
          <a:latin typeface="メイリオ" panose="020B0604030504040204" pitchFamily="50" charset="-128"/>
          <a:ea typeface="ＭＳ Ｐゴシック" panose="020B0600070205080204" pitchFamily="50" charset="-128"/>
        </a:defRPr>
      </a:lvl6pPr>
      <a:lvl7pPr marL="914400" algn="l" rtl="0" fontAlgn="base">
        <a:spcBef>
          <a:spcPct val="0"/>
        </a:spcBef>
        <a:spcAft>
          <a:spcPct val="0"/>
        </a:spcAft>
        <a:defRPr kumimoji="1" sz="2200" b="1">
          <a:solidFill>
            <a:srgbClr val="5F5F5F"/>
          </a:solidFill>
          <a:latin typeface="メイリオ" panose="020B0604030504040204" pitchFamily="50" charset="-128"/>
          <a:ea typeface="ＭＳ Ｐゴシック" panose="020B0600070205080204" pitchFamily="50" charset="-128"/>
        </a:defRPr>
      </a:lvl7pPr>
      <a:lvl8pPr marL="1371600" algn="l" rtl="0" fontAlgn="base">
        <a:spcBef>
          <a:spcPct val="0"/>
        </a:spcBef>
        <a:spcAft>
          <a:spcPct val="0"/>
        </a:spcAft>
        <a:defRPr kumimoji="1" sz="2200" b="1">
          <a:solidFill>
            <a:srgbClr val="5F5F5F"/>
          </a:solidFill>
          <a:latin typeface="メイリオ" panose="020B0604030504040204" pitchFamily="50" charset="-128"/>
          <a:ea typeface="ＭＳ Ｐゴシック" panose="020B0600070205080204" pitchFamily="50" charset="-128"/>
        </a:defRPr>
      </a:lvl8pPr>
      <a:lvl9pPr marL="1828800" algn="l" rtl="0" fontAlgn="base">
        <a:spcBef>
          <a:spcPct val="0"/>
        </a:spcBef>
        <a:spcAft>
          <a:spcPct val="0"/>
        </a:spcAft>
        <a:defRPr kumimoji="1" sz="2200" b="1">
          <a:solidFill>
            <a:srgbClr val="5F5F5F"/>
          </a:solidFill>
          <a:latin typeface="メイリオ" panose="020B0604030504040204" pitchFamily="50" charset="-128"/>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73050" y="188913"/>
            <a:ext cx="9072563" cy="39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US" smtClean="0"/>
              <a:t>マスタ タイトルの書式設定</a:t>
            </a:r>
          </a:p>
        </p:txBody>
      </p:sp>
      <p:sp>
        <p:nvSpPr>
          <p:cNvPr id="75779" name="Rectangle 3"/>
          <p:cNvSpPr>
            <a:spLocks noGrp="1" noChangeArrowheads="1"/>
          </p:cNvSpPr>
          <p:nvPr>
            <p:ph type="sldNum" sz="quarter" idx="4"/>
          </p:nvPr>
        </p:nvSpPr>
        <p:spPr bwMode="auto">
          <a:xfrm>
            <a:off x="7473950" y="6596063"/>
            <a:ext cx="231140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hangingPunct="1">
              <a:lnSpc>
                <a:spcPct val="100000"/>
              </a:lnSpc>
              <a:spcBef>
                <a:spcPct val="0"/>
              </a:spcBef>
              <a:defRPr kumimoji="0" sz="1000" b="0">
                <a:solidFill>
                  <a:schemeClr val="tx1"/>
                </a:solidFill>
                <a:latin typeface="Trajan Pro" pitchFamily="18" charset="0"/>
                <a:ea typeface="+mn-ea"/>
              </a:defRPr>
            </a:lvl1pPr>
          </a:lstStyle>
          <a:p>
            <a:pPr>
              <a:defRPr/>
            </a:pPr>
            <a:fld id="{FD01314E-F27B-4E0F-8AD3-89B1164EA66A}" type="slidenum">
              <a:rPr lang="en-US" altLang="ja-JP"/>
              <a:pPr>
                <a:defRPr/>
              </a:pPr>
              <a:t>‹#›</a:t>
            </a:fld>
            <a:endParaRPr lang="en-US" altLang="ja-JP"/>
          </a:p>
        </p:txBody>
      </p:sp>
      <p:sp>
        <p:nvSpPr>
          <p:cNvPr id="4100" name="Rectangle 6"/>
          <p:cNvSpPr>
            <a:spLocks noChangeArrowheads="1"/>
          </p:cNvSpPr>
          <p:nvPr userDrawn="1"/>
        </p:nvSpPr>
        <p:spPr bwMode="auto">
          <a:xfrm>
            <a:off x="0" y="0"/>
            <a:ext cx="1892300" cy="6858000"/>
          </a:xfrm>
          <a:prstGeom prst="rect">
            <a:avLst/>
          </a:prstGeom>
          <a:solidFill>
            <a:srgbClr val="0071B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lnSpc>
                <a:spcPct val="140000"/>
              </a:lnSpc>
              <a:spcBef>
                <a:spcPct val="10000"/>
              </a:spcBef>
              <a:defRPr kumimoji="1" sz="2200" b="1">
                <a:solidFill>
                  <a:srgbClr val="4D4D4D"/>
                </a:solidFill>
                <a:latin typeface="Arial" panose="020B0604020202020204" pitchFamily="34" charset="0"/>
                <a:ea typeface="メイリオ" panose="020B0604030504040204" pitchFamily="50" charset="-128"/>
              </a:defRPr>
            </a:lvl1pPr>
            <a:lvl2pPr marL="742950" indent="-285750">
              <a:lnSpc>
                <a:spcPct val="140000"/>
              </a:lnSpc>
              <a:spcBef>
                <a:spcPct val="10000"/>
              </a:spcBef>
              <a:defRPr kumimoji="1" sz="2200" b="1">
                <a:solidFill>
                  <a:srgbClr val="4D4D4D"/>
                </a:solidFill>
                <a:latin typeface="Arial" panose="020B0604020202020204" pitchFamily="34" charset="0"/>
                <a:ea typeface="メイリオ" panose="020B0604030504040204" pitchFamily="50" charset="-128"/>
              </a:defRPr>
            </a:lvl2pPr>
            <a:lvl3pPr marL="1143000" indent="-228600">
              <a:lnSpc>
                <a:spcPct val="140000"/>
              </a:lnSpc>
              <a:spcBef>
                <a:spcPct val="10000"/>
              </a:spcBef>
              <a:defRPr kumimoji="1" sz="2200" b="1">
                <a:solidFill>
                  <a:srgbClr val="4D4D4D"/>
                </a:solidFill>
                <a:latin typeface="Arial" panose="020B0604020202020204" pitchFamily="34" charset="0"/>
                <a:ea typeface="メイリオ" panose="020B0604030504040204" pitchFamily="50" charset="-128"/>
              </a:defRPr>
            </a:lvl3pPr>
            <a:lvl4pPr marL="1600200" indent="-228600">
              <a:lnSpc>
                <a:spcPct val="140000"/>
              </a:lnSpc>
              <a:spcBef>
                <a:spcPct val="10000"/>
              </a:spcBef>
              <a:defRPr kumimoji="1" sz="2200" b="1">
                <a:solidFill>
                  <a:srgbClr val="4D4D4D"/>
                </a:solidFill>
                <a:latin typeface="Arial" panose="020B0604020202020204" pitchFamily="34" charset="0"/>
                <a:ea typeface="メイリオ" panose="020B0604030504040204" pitchFamily="50" charset="-128"/>
              </a:defRPr>
            </a:lvl4pPr>
            <a:lvl5pPr marL="2057400" indent="-228600">
              <a:lnSpc>
                <a:spcPct val="140000"/>
              </a:lnSpc>
              <a:spcBef>
                <a:spcPct val="10000"/>
              </a:spcBef>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lnSpc>
                <a:spcPct val="140000"/>
              </a:lnSpc>
              <a:spcBef>
                <a:spcPct val="1000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lnSpc>
                <a:spcPct val="140000"/>
              </a:lnSpc>
              <a:spcBef>
                <a:spcPct val="1000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lnSpc>
                <a:spcPct val="140000"/>
              </a:lnSpc>
              <a:spcBef>
                <a:spcPct val="1000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lnSpc>
                <a:spcPct val="140000"/>
              </a:lnSpc>
              <a:spcBef>
                <a:spcPct val="1000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eaLnBrk="1" hangingPunct="1">
              <a:defRPr/>
            </a:pPr>
            <a:endParaRPr lang="ja-JP" altLang="en-US" smtClean="0"/>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ftr="0" dt="0"/>
  <p:txStyles>
    <p:titleStyle>
      <a:lvl1pPr algn="l" rtl="0" eaLnBrk="0" fontAlgn="base" hangingPunct="0">
        <a:spcBef>
          <a:spcPct val="0"/>
        </a:spcBef>
        <a:spcAft>
          <a:spcPct val="0"/>
        </a:spcAft>
        <a:defRPr kumimoji="1" sz="2200" b="1" kern="1200">
          <a:solidFill>
            <a:srgbClr val="FFFFFF"/>
          </a:solidFill>
          <a:latin typeface="+mj-lt"/>
          <a:ea typeface="+mj-ea"/>
          <a:cs typeface="+mj-cs"/>
        </a:defRPr>
      </a:lvl1pPr>
      <a:lvl2pPr algn="l" rtl="0" eaLnBrk="0" fontAlgn="base" hangingPunct="0">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2pPr>
      <a:lvl3pPr algn="l" rtl="0" eaLnBrk="0" fontAlgn="base" hangingPunct="0">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3pPr>
      <a:lvl4pPr algn="l" rtl="0" eaLnBrk="0" fontAlgn="base" hangingPunct="0">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4pPr>
      <a:lvl5pPr algn="l" rtl="0" eaLnBrk="0" fontAlgn="base" hangingPunct="0">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5pPr>
      <a:lvl6pPr marL="457200" algn="l" rtl="0" fontAlgn="base">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6pPr>
      <a:lvl7pPr marL="914400" algn="l" rtl="0" fontAlgn="base">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7pPr>
      <a:lvl8pPr marL="1371600" algn="l" rtl="0" fontAlgn="base">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8pPr>
      <a:lvl9pPr marL="1828800" algn="l" rtl="0" fontAlgn="base">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73050" y="188913"/>
            <a:ext cx="9072563" cy="39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US" smtClean="0"/>
              <a:t>マスタ タイトルの書式設定</a:t>
            </a:r>
          </a:p>
        </p:txBody>
      </p:sp>
      <p:sp>
        <p:nvSpPr>
          <p:cNvPr id="27651" name="Rectangle 3"/>
          <p:cNvSpPr>
            <a:spLocks noGrp="1" noChangeArrowheads="1"/>
          </p:cNvSpPr>
          <p:nvPr>
            <p:ph type="sldNum" sz="quarter" idx="4"/>
          </p:nvPr>
        </p:nvSpPr>
        <p:spPr bwMode="auto">
          <a:xfrm>
            <a:off x="7473950" y="6596063"/>
            <a:ext cx="231140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hangingPunct="1">
              <a:lnSpc>
                <a:spcPct val="100000"/>
              </a:lnSpc>
              <a:spcBef>
                <a:spcPct val="0"/>
              </a:spcBef>
              <a:defRPr kumimoji="0" sz="1000" b="0">
                <a:solidFill>
                  <a:schemeClr val="tx1"/>
                </a:solidFill>
                <a:latin typeface="Trajan Pro" pitchFamily="18" charset="0"/>
                <a:ea typeface="+mn-ea"/>
              </a:defRPr>
            </a:lvl1pPr>
          </a:lstStyle>
          <a:p>
            <a:pPr>
              <a:defRPr/>
            </a:pPr>
            <a:fld id="{A9C077AB-5FF9-4AC4-A5C2-B2A7FB1E019B}" type="slidenum">
              <a:rPr lang="en-US" altLang="ja-JP"/>
              <a:pPr>
                <a:defRPr/>
              </a:pPr>
              <a:t>‹#›</a:t>
            </a:fld>
            <a:endParaRPr lang="en-US" altLang="ja-JP"/>
          </a:p>
        </p:txBody>
      </p:sp>
      <p:pic>
        <p:nvPicPr>
          <p:cNvPr id="5124" name="Picture 9" descr="pd素材集#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645275" y="6632575"/>
            <a:ext cx="1530350" cy="14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l" rtl="0" eaLnBrk="0" fontAlgn="base" hangingPunct="0">
        <a:spcBef>
          <a:spcPct val="0"/>
        </a:spcBef>
        <a:spcAft>
          <a:spcPct val="0"/>
        </a:spcAft>
        <a:defRPr kumimoji="1" sz="2200" b="1" kern="1200">
          <a:solidFill>
            <a:srgbClr val="5F5F5F"/>
          </a:solidFill>
          <a:latin typeface="+mj-lt"/>
          <a:ea typeface="+mj-ea"/>
          <a:cs typeface="+mj-cs"/>
        </a:defRPr>
      </a:lvl1pPr>
      <a:lvl2pPr algn="l" rtl="0" eaLnBrk="0" fontAlgn="base" hangingPunct="0">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2pPr>
      <a:lvl3pPr algn="l" rtl="0" eaLnBrk="0" fontAlgn="base" hangingPunct="0">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3pPr>
      <a:lvl4pPr algn="l" rtl="0" eaLnBrk="0" fontAlgn="base" hangingPunct="0">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4pPr>
      <a:lvl5pPr algn="l" rtl="0" eaLnBrk="0" fontAlgn="base" hangingPunct="0">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5pPr>
      <a:lvl6pPr marL="457200" algn="l" rtl="0" fontAlgn="base">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6pPr>
      <a:lvl7pPr marL="914400" algn="l" rtl="0" fontAlgn="base">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7pPr>
      <a:lvl8pPr marL="1371600" algn="l" rtl="0" fontAlgn="base">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8pPr>
      <a:lvl9pPr marL="1828800" algn="l" rtl="0" fontAlgn="base">
        <a:spcBef>
          <a:spcPct val="0"/>
        </a:spcBef>
        <a:spcAft>
          <a:spcPct val="0"/>
        </a:spcAft>
        <a:defRPr kumimoji="1" sz="2200" b="1">
          <a:solidFill>
            <a:srgbClr val="5F5F5F"/>
          </a:solidFill>
          <a:latin typeface="メイリオ" panose="020B0604030504040204" pitchFamily="50" charset="-128"/>
          <a:ea typeface="メイリオ" panose="020B0604030504040204" pitchFamily="50" charset="-128"/>
          <a:cs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userDrawn="1"/>
        </p:nvSpPr>
        <p:spPr bwMode="auto">
          <a:xfrm>
            <a:off x="0" y="0"/>
            <a:ext cx="9906000" cy="620713"/>
          </a:xfrm>
          <a:prstGeom prst="rect">
            <a:avLst/>
          </a:prstGeom>
          <a:solidFill>
            <a:srgbClr val="777777"/>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lnSpc>
                <a:spcPct val="140000"/>
              </a:lnSpc>
              <a:spcBef>
                <a:spcPct val="10000"/>
              </a:spcBef>
              <a:defRPr kumimoji="1" sz="2200" b="1">
                <a:solidFill>
                  <a:srgbClr val="4D4D4D"/>
                </a:solidFill>
                <a:latin typeface="Arial" panose="020B0604020202020204" pitchFamily="34" charset="0"/>
                <a:ea typeface="メイリオ" panose="020B0604030504040204" pitchFamily="50" charset="-128"/>
              </a:defRPr>
            </a:lvl1pPr>
            <a:lvl2pPr marL="742950" indent="-285750">
              <a:lnSpc>
                <a:spcPct val="140000"/>
              </a:lnSpc>
              <a:spcBef>
                <a:spcPct val="10000"/>
              </a:spcBef>
              <a:defRPr kumimoji="1" sz="2200" b="1">
                <a:solidFill>
                  <a:srgbClr val="4D4D4D"/>
                </a:solidFill>
                <a:latin typeface="Arial" panose="020B0604020202020204" pitchFamily="34" charset="0"/>
                <a:ea typeface="メイリオ" panose="020B0604030504040204" pitchFamily="50" charset="-128"/>
              </a:defRPr>
            </a:lvl2pPr>
            <a:lvl3pPr marL="1143000" indent="-228600">
              <a:lnSpc>
                <a:spcPct val="140000"/>
              </a:lnSpc>
              <a:spcBef>
                <a:spcPct val="10000"/>
              </a:spcBef>
              <a:defRPr kumimoji="1" sz="2200" b="1">
                <a:solidFill>
                  <a:srgbClr val="4D4D4D"/>
                </a:solidFill>
                <a:latin typeface="Arial" panose="020B0604020202020204" pitchFamily="34" charset="0"/>
                <a:ea typeface="メイリオ" panose="020B0604030504040204" pitchFamily="50" charset="-128"/>
              </a:defRPr>
            </a:lvl3pPr>
            <a:lvl4pPr marL="1600200" indent="-228600">
              <a:lnSpc>
                <a:spcPct val="140000"/>
              </a:lnSpc>
              <a:spcBef>
                <a:spcPct val="10000"/>
              </a:spcBef>
              <a:defRPr kumimoji="1" sz="2200" b="1">
                <a:solidFill>
                  <a:srgbClr val="4D4D4D"/>
                </a:solidFill>
                <a:latin typeface="Arial" panose="020B0604020202020204" pitchFamily="34" charset="0"/>
                <a:ea typeface="メイリオ" panose="020B0604030504040204" pitchFamily="50" charset="-128"/>
              </a:defRPr>
            </a:lvl4pPr>
            <a:lvl5pPr marL="2057400" indent="-228600">
              <a:lnSpc>
                <a:spcPct val="140000"/>
              </a:lnSpc>
              <a:spcBef>
                <a:spcPct val="10000"/>
              </a:spcBef>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lnSpc>
                <a:spcPct val="140000"/>
              </a:lnSpc>
              <a:spcBef>
                <a:spcPct val="1000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lnSpc>
                <a:spcPct val="140000"/>
              </a:lnSpc>
              <a:spcBef>
                <a:spcPct val="1000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lnSpc>
                <a:spcPct val="140000"/>
              </a:lnSpc>
              <a:spcBef>
                <a:spcPct val="1000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lnSpc>
                <a:spcPct val="140000"/>
              </a:lnSpc>
              <a:spcBef>
                <a:spcPct val="1000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eaLnBrk="1" hangingPunct="1">
              <a:defRPr/>
            </a:pPr>
            <a:endParaRPr lang="ja-JP" altLang="en-US" smtClean="0"/>
          </a:p>
        </p:txBody>
      </p:sp>
      <p:sp>
        <p:nvSpPr>
          <p:cNvPr id="6147" name="Rectangle 2"/>
          <p:cNvSpPr>
            <a:spLocks noGrp="1" noChangeArrowheads="1"/>
          </p:cNvSpPr>
          <p:nvPr>
            <p:ph type="title"/>
          </p:nvPr>
        </p:nvSpPr>
        <p:spPr bwMode="auto">
          <a:xfrm>
            <a:off x="273050" y="188913"/>
            <a:ext cx="9072563" cy="39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US" smtClean="0"/>
              <a:t>マスタ タイトルの書式設定</a:t>
            </a:r>
          </a:p>
        </p:txBody>
      </p:sp>
      <p:sp>
        <p:nvSpPr>
          <p:cNvPr id="44035" name="Rectangle 3"/>
          <p:cNvSpPr>
            <a:spLocks noGrp="1" noChangeArrowheads="1"/>
          </p:cNvSpPr>
          <p:nvPr>
            <p:ph type="sldNum" sz="quarter" idx="4"/>
          </p:nvPr>
        </p:nvSpPr>
        <p:spPr bwMode="auto">
          <a:xfrm>
            <a:off x="7473950" y="6596063"/>
            <a:ext cx="231140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hangingPunct="1">
              <a:lnSpc>
                <a:spcPct val="100000"/>
              </a:lnSpc>
              <a:spcBef>
                <a:spcPct val="0"/>
              </a:spcBef>
              <a:defRPr kumimoji="0" sz="1000" b="0">
                <a:solidFill>
                  <a:schemeClr val="tx1"/>
                </a:solidFill>
                <a:latin typeface="Trajan Pro" pitchFamily="18" charset="0"/>
                <a:ea typeface="+mn-ea"/>
              </a:defRPr>
            </a:lvl1pPr>
          </a:lstStyle>
          <a:p>
            <a:pPr>
              <a:defRPr/>
            </a:pPr>
            <a:fld id="{F0D83B88-2168-4A2C-B2D9-26EC1EBC9DB3}" type="slidenum">
              <a:rPr lang="en-US" altLang="ja-JP"/>
              <a:pPr>
                <a:defRPr/>
              </a:pPr>
              <a:t>‹#›</a:t>
            </a:fld>
            <a:endParaRPr lang="en-US" altLang="ja-JP"/>
          </a:p>
        </p:txBody>
      </p:sp>
      <p:sp>
        <p:nvSpPr>
          <p:cNvPr id="6149" name="Line 5"/>
          <p:cNvSpPr>
            <a:spLocks noChangeShapeType="1"/>
          </p:cNvSpPr>
          <p:nvPr userDrawn="1"/>
        </p:nvSpPr>
        <p:spPr bwMode="auto">
          <a:xfrm>
            <a:off x="0" y="620713"/>
            <a:ext cx="9906000" cy="0"/>
          </a:xfrm>
          <a:prstGeom prst="line">
            <a:avLst/>
          </a:prstGeom>
          <a:noFill/>
          <a:ln w="9525">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ja-JP" altLang="en-US"/>
          </a:p>
        </p:txBody>
      </p:sp>
      <p:pic>
        <p:nvPicPr>
          <p:cNvPr id="6150" name="Picture 7" descr="pd素材集#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178300" y="6632575"/>
            <a:ext cx="1530350" cy="14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l" rtl="0" eaLnBrk="0" fontAlgn="base" hangingPunct="0">
        <a:spcBef>
          <a:spcPct val="0"/>
        </a:spcBef>
        <a:spcAft>
          <a:spcPct val="0"/>
        </a:spcAft>
        <a:defRPr kumimoji="1" sz="2200" b="1" kern="1200">
          <a:solidFill>
            <a:srgbClr val="FFFFFF"/>
          </a:solidFill>
          <a:latin typeface="+mj-lt"/>
          <a:ea typeface="+mj-ea"/>
          <a:cs typeface="+mj-cs"/>
        </a:defRPr>
      </a:lvl1pPr>
      <a:lvl2pPr algn="l" rtl="0" eaLnBrk="0" fontAlgn="base" hangingPunct="0">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2pPr>
      <a:lvl3pPr algn="l" rtl="0" eaLnBrk="0" fontAlgn="base" hangingPunct="0">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3pPr>
      <a:lvl4pPr algn="l" rtl="0" eaLnBrk="0" fontAlgn="base" hangingPunct="0">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4pPr>
      <a:lvl5pPr algn="l" rtl="0" eaLnBrk="0" fontAlgn="base" hangingPunct="0">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5pPr>
      <a:lvl6pPr marL="457200" algn="l" rtl="0" fontAlgn="base">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6pPr>
      <a:lvl7pPr marL="914400" algn="l" rtl="0" fontAlgn="base">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7pPr>
      <a:lvl8pPr marL="1371600" algn="l" rtl="0" fontAlgn="base">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8pPr>
      <a:lvl9pPr marL="1828800" algn="l" rtl="0" fontAlgn="base">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www.mhlw.go.jp/content/12404000/000768899.pdf#page=94" TargetMode="Externa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hyperlink" Target="https://www.mhlw.go.jp/content/12404000/000768899.pdf#page=110" TargetMode="External"/><Relationship Id="rId2" Type="http://schemas.openxmlformats.org/officeDocument/2006/relationships/hyperlink" Target="https://www.mhlw.go.jp/content/12404000/000768899.pdf#page=109" TargetMode="External"/><Relationship Id="rId1" Type="http://schemas.openxmlformats.org/officeDocument/2006/relationships/slideLayout" Target="../slideLayouts/slideLayout15.xml"/><Relationship Id="rId4" Type="http://schemas.openxmlformats.org/officeDocument/2006/relationships/hyperlink" Target="https://www.mhlw.go.jp/content/12404000/000768899.pdf#page=39"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mhlw.go.jp/content/12404000/000768899.pdf#page=112" TargetMode="Externa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hyperlink" Target="https://www.mhlw.go.jp/content/12404000/000768899.pdf#page=116" TargetMode="External"/><Relationship Id="rId2" Type="http://schemas.openxmlformats.org/officeDocument/2006/relationships/hyperlink" Target="https://www.mhlw.go.jp/content/12404000/000768899.pdf#page=115" TargetMode="External"/><Relationship Id="rId1" Type="http://schemas.openxmlformats.org/officeDocument/2006/relationships/slideLayout" Target="../slideLayouts/slideLayout15.xml"/><Relationship Id="rId5" Type="http://schemas.openxmlformats.org/officeDocument/2006/relationships/hyperlink" Target="https://jsite.mhlw.go.jp/yamagata-roudoukyoku/content/contents/000751027.docx" TargetMode="External"/><Relationship Id="rId4" Type="http://schemas.openxmlformats.org/officeDocument/2006/relationships/hyperlink" Target="https://jsite.mhlw.go.jp/yamagata-roudoukyoku/content/contents/000694499.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hyperlink" Target="https://www.mhlw.go.jp/content/12404000/000768899.pdf#page=154"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hyperlink" Target="https://www.mhlw.go.jp/content/12300000/000704787.pdf" TargetMode="External"/><Relationship Id="rId2" Type="http://schemas.openxmlformats.org/officeDocument/2006/relationships/hyperlink" Target="https://www.mhlw.go.jp/content/12300000/000817384.pdf" TargetMode="External"/><Relationship Id="rId1" Type="http://schemas.openxmlformats.org/officeDocument/2006/relationships/slideLayout" Target="../slideLayouts/slideLayout15.xml"/><Relationship Id="rId6" Type="http://schemas.openxmlformats.org/officeDocument/2006/relationships/hyperlink" Target="https://www.mhlw.go.jp/stf/seisakunitsuite/bunya/hukushi_kaigo/kaigo_koureisha/taisakumatome_13635.html" TargetMode="External"/><Relationship Id="rId5" Type="http://schemas.openxmlformats.org/officeDocument/2006/relationships/hyperlink" Target="https://www.mhlw.go.jp/content/12300000/000704788.doc" TargetMode="External"/><Relationship Id="rId4" Type="http://schemas.openxmlformats.org/officeDocument/2006/relationships/hyperlink" Target="https://www.mhlw.go.jp/content/12300000/000704786.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hyperlink" Target="https://www.mhlw.go.jp/content/12404000/000772367.pdf#page=38" TargetMode="External"/><Relationship Id="rId5" Type="http://schemas.openxmlformats.org/officeDocument/2006/relationships/hyperlink" Target="https://www.mhlw.go.jp/content/12404000/000768899.pdf#page=39" TargetMode="External"/><Relationship Id="rId4" Type="http://schemas.openxmlformats.org/officeDocument/2006/relationships/hyperlink" Target="https://www.mhlw.go.jp/content/12404000/000768899.pdf#page=38" TargetMode="External"/><Relationship Id="rId9"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hyperlink" Target="https://www.mhlw.go.jp/content/12404000/000768899.pdf#page=65" TargetMode="Externa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hyperlink" Target="https://www.mhlw.go.jp/content/12404000/000768899.pdf#page=69" TargetMode="External"/><Relationship Id="rId7" Type="http://schemas.openxmlformats.org/officeDocument/2006/relationships/hyperlink" Target="https://www.mhlw.go.jp/content/12404000/000768899.pdf#page=80" TargetMode="External"/><Relationship Id="rId2" Type="http://schemas.openxmlformats.org/officeDocument/2006/relationships/hyperlink" Target="https://www.mhlw.go.jp/content/12404000/000768899.pdf#page=68" TargetMode="External"/><Relationship Id="rId1" Type="http://schemas.openxmlformats.org/officeDocument/2006/relationships/slideLayout" Target="../slideLayouts/slideLayout15.xml"/><Relationship Id="rId6" Type="http://schemas.openxmlformats.org/officeDocument/2006/relationships/hyperlink" Target="https://www.mhlw.go.jp/content/12404000/000768899.pdf#page=79" TargetMode="External"/><Relationship Id="rId5" Type="http://schemas.openxmlformats.org/officeDocument/2006/relationships/hyperlink" Target="https://www.mhlw.go.jp/content/12404000/000768899.pdf#page=76" TargetMode="External"/><Relationship Id="rId4" Type="http://schemas.openxmlformats.org/officeDocument/2006/relationships/hyperlink" Target="https://www.mhlw.go.jp/content/12404000/000768899.pdf#page=75"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mhlw.go.jp/content/12404000/000768899.pdf#page=69"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15962" y="2492896"/>
            <a:ext cx="8809545" cy="1189038"/>
          </a:xfrm>
          <a:noFill/>
        </p:spPr>
        <p:txBody>
          <a:bodyPr anchor="ctr"/>
          <a:lstStyle/>
          <a:p>
            <a:pPr algn="ctr" eaLnBrk="1" hangingPunct="1">
              <a:lnSpc>
                <a:spcPct val="120000"/>
              </a:lnSpc>
            </a:pPr>
            <a:r>
              <a:rPr lang="ja-JP" altLang="en-US" sz="3200" b="0" dirty="0" smtClean="0">
                <a:solidFill>
                  <a:schemeClr val="tx1">
                    <a:lumMod val="85000"/>
                    <a:lumOff val="15000"/>
                  </a:schemeClr>
                </a:solidFill>
                <a:latin typeface="+mn-ea"/>
                <a:ea typeface="+mn-ea"/>
              </a:rPr>
              <a:t>訪問介護・訪問入浴介護・訪問リハビリテーション</a:t>
            </a:r>
            <a:r>
              <a:rPr lang="en-US" altLang="ja-JP" sz="3200" b="0" dirty="0" smtClean="0">
                <a:solidFill>
                  <a:schemeClr val="tx1">
                    <a:lumMod val="85000"/>
                    <a:lumOff val="15000"/>
                  </a:schemeClr>
                </a:solidFill>
                <a:latin typeface="+mn-ea"/>
                <a:ea typeface="+mn-ea"/>
              </a:rPr>
              <a:t/>
            </a:r>
            <a:br>
              <a:rPr lang="en-US" altLang="ja-JP" sz="3200" b="0" dirty="0" smtClean="0">
                <a:solidFill>
                  <a:schemeClr val="tx1">
                    <a:lumMod val="85000"/>
                    <a:lumOff val="15000"/>
                  </a:schemeClr>
                </a:solidFill>
                <a:latin typeface="+mn-ea"/>
                <a:ea typeface="+mn-ea"/>
              </a:rPr>
            </a:br>
            <a:r>
              <a:rPr lang="ja-JP" altLang="en-US" sz="3200" b="0" dirty="0" smtClean="0">
                <a:solidFill>
                  <a:schemeClr val="tx1">
                    <a:lumMod val="85000"/>
                    <a:lumOff val="15000"/>
                  </a:schemeClr>
                </a:solidFill>
                <a:latin typeface="+mn-ea"/>
                <a:ea typeface="+mn-ea"/>
              </a:rPr>
              <a:t>に係る令和３年度報酬改定の要点</a:t>
            </a:r>
          </a:p>
        </p:txBody>
      </p:sp>
      <p:sp>
        <p:nvSpPr>
          <p:cNvPr id="9219" name="Rectangle 2"/>
          <p:cNvSpPr txBox="1">
            <a:spLocks noChangeArrowheads="1"/>
          </p:cNvSpPr>
          <p:nvPr/>
        </p:nvSpPr>
        <p:spPr bwMode="auto">
          <a:xfrm>
            <a:off x="715963" y="4437162"/>
            <a:ext cx="8280400"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2400" b="0" dirty="0" smtClean="0">
                <a:solidFill>
                  <a:schemeClr val="tx2">
                    <a:lumMod val="85000"/>
                    <a:lumOff val="15000"/>
                  </a:schemeClr>
                </a:solidFill>
                <a:latin typeface="メイリオ" panose="020B0604030504040204" pitchFamily="50" charset="-128"/>
                <a:ea typeface="ＭＳ Ｐゴシック" panose="020B0600070205080204" pitchFamily="50" charset="-128"/>
              </a:rPr>
              <a:t>和歌山県介護</a:t>
            </a:r>
            <a:r>
              <a:rPr lang="ja-JP" altLang="en-US" sz="2400" b="0" dirty="0">
                <a:solidFill>
                  <a:schemeClr val="tx2">
                    <a:lumMod val="85000"/>
                    <a:lumOff val="15000"/>
                  </a:schemeClr>
                </a:solidFill>
                <a:latin typeface="メイリオ" panose="020B0604030504040204" pitchFamily="50" charset="-128"/>
                <a:ea typeface="ＭＳ Ｐゴシック" panose="020B0600070205080204" pitchFamily="50" charset="-128"/>
              </a:rPr>
              <a:t>サービス指導室</a:t>
            </a:r>
          </a:p>
        </p:txBody>
      </p:sp>
      <p:sp>
        <p:nvSpPr>
          <p:cNvPr id="9220" name="Rectangle 2"/>
          <p:cNvSpPr txBox="1">
            <a:spLocks noChangeArrowheads="1"/>
          </p:cNvSpPr>
          <p:nvPr/>
        </p:nvSpPr>
        <p:spPr bwMode="auto">
          <a:xfrm>
            <a:off x="6115750" y="571088"/>
            <a:ext cx="3423233" cy="612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2000" b="0" dirty="0">
                <a:solidFill>
                  <a:schemeClr val="tx2">
                    <a:lumMod val="85000"/>
                    <a:lumOff val="15000"/>
                  </a:schemeClr>
                </a:solidFill>
                <a:latin typeface="メイリオ" panose="020B0604030504040204" pitchFamily="50" charset="-128"/>
                <a:ea typeface="ＭＳ Ｐゴシック" panose="020B0600070205080204" pitchFamily="50" charset="-128"/>
              </a:rPr>
              <a:t>令和</a:t>
            </a:r>
            <a:r>
              <a:rPr lang="ja-JP" altLang="en-US" sz="2000" b="0" dirty="0" smtClean="0">
                <a:solidFill>
                  <a:schemeClr val="tx2">
                    <a:lumMod val="85000"/>
                    <a:lumOff val="15000"/>
                  </a:schemeClr>
                </a:solidFill>
                <a:latin typeface="メイリオ" panose="020B0604030504040204" pitchFamily="50" charset="-128"/>
                <a:ea typeface="ＭＳ Ｐゴシック" panose="020B0600070205080204" pitchFamily="50" charset="-128"/>
              </a:rPr>
              <a:t>３年度集団指導資料</a:t>
            </a:r>
            <a:endParaRPr lang="ja-JP" altLang="en-US" sz="2000" b="0" dirty="0">
              <a:solidFill>
                <a:schemeClr val="tx2">
                  <a:lumMod val="85000"/>
                  <a:lumOff val="15000"/>
                </a:schemeClr>
              </a:solidFill>
              <a:latin typeface="メイリオ" panose="020B0604030504040204" pitchFamily="50" charset="-128"/>
              <a:ea typeface="ＭＳ Ｐゴシック" panose="020B0600070205080204" pitchFamily="50" charset="-128"/>
            </a:endParaRPr>
          </a:p>
        </p:txBody>
      </p:sp>
      <p:sp>
        <p:nvSpPr>
          <p:cNvPr id="5" name="スライド番号プレースホルダー 1"/>
          <p:cNvSpPr txBox="1">
            <a:spLocks/>
          </p:cNvSpPr>
          <p:nvPr/>
        </p:nvSpPr>
        <p:spPr>
          <a:xfrm>
            <a:off x="7538144" y="6381328"/>
            <a:ext cx="2311400" cy="359706"/>
          </a:xfrm>
          <a:prstGeom prst="rect">
            <a:avLst/>
          </a:prstGeom>
        </p:spPr>
        <p:txBody>
          <a:bodyPr/>
          <a:lstStyle>
            <a:defPPr>
              <a:defRPr lang="ja-JP"/>
            </a:defPPr>
            <a:lvl1pPr algn="l" rtl="0" eaLnBrk="0" fontAlgn="base" hangingPunct="0">
              <a:spcBef>
                <a:spcPct val="0"/>
              </a:spcBef>
              <a:spcAft>
                <a:spcPct val="0"/>
              </a:spcAft>
              <a:defRPr kumimoji="1" sz="2200" b="1" kern="1200">
                <a:solidFill>
                  <a:srgbClr val="4D4D4D"/>
                </a:solidFill>
                <a:latin typeface="Arial" panose="020B0604020202020204" pitchFamily="34" charset="0"/>
                <a:ea typeface="メイリオ" panose="020B0604030504040204" pitchFamily="50" charset="-128"/>
                <a:cs typeface="+mn-cs"/>
              </a:defRPr>
            </a:lvl1pPr>
            <a:lvl2pPr marL="457200" algn="l" rtl="0" eaLnBrk="0" fontAlgn="base" hangingPunct="0">
              <a:spcBef>
                <a:spcPct val="0"/>
              </a:spcBef>
              <a:spcAft>
                <a:spcPct val="0"/>
              </a:spcAft>
              <a:defRPr kumimoji="1" sz="2200" b="1" kern="1200">
                <a:solidFill>
                  <a:srgbClr val="4D4D4D"/>
                </a:solidFill>
                <a:latin typeface="Arial" panose="020B0604020202020204" pitchFamily="34" charset="0"/>
                <a:ea typeface="メイリオ" panose="020B0604030504040204" pitchFamily="50" charset="-128"/>
                <a:cs typeface="+mn-cs"/>
              </a:defRPr>
            </a:lvl2pPr>
            <a:lvl3pPr marL="914400" algn="l" rtl="0" eaLnBrk="0" fontAlgn="base" hangingPunct="0">
              <a:spcBef>
                <a:spcPct val="0"/>
              </a:spcBef>
              <a:spcAft>
                <a:spcPct val="0"/>
              </a:spcAft>
              <a:defRPr kumimoji="1" sz="2200" b="1" kern="1200">
                <a:solidFill>
                  <a:srgbClr val="4D4D4D"/>
                </a:solidFill>
                <a:latin typeface="Arial" panose="020B0604020202020204" pitchFamily="34" charset="0"/>
                <a:ea typeface="メイリオ" panose="020B0604030504040204" pitchFamily="50" charset="-128"/>
                <a:cs typeface="+mn-cs"/>
              </a:defRPr>
            </a:lvl3pPr>
            <a:lvl4pPr marL="1371600" algn="l" rtl="0" eaLnBrk="0" fontAlgn="base" hangingPunct="0">
              <a:spcBef>
                <a:spcPct val="0"/>
              </a:spcBef>
              <a:spcAft>
                <a:spcPct val="0"/>
              </a:spcAft>
              <a:defRPr kumimoji="1" sz="2200" b="1" kern="1200">
                <a:solidFill>
                  <a:srgbClr val="4D4D4D"/>
                </a:solidFill>
                <a:latin typeface="Arial" panose="020B0604020202020204" pitchFamily="34" charset="0"/>
                <a:ea typeface="メイリオ" panose="020B0604030504040204" pitchFamily="50" charset="-128"/>
                <a:cs typeface="+mn-cs"/>
              </a:defRPr>
            </a:lvl4pPr>
            <a:lvl5pPr marL="1828800" algn="l" rtl="0" eaLnBrk="0" fontAlgn="base" hangingPunct="0">
              <a:spcBef>
                <a:spcPct val="0"/>
              </a:spcBef>
              <a:spcAft>
                <a:spcPct val="0"/>
              </a:spcAft>
              <a:defRPr kumimoji="1" sz="2200" b="1" kern="1200">
                <a:solidFill>
                  <a:srgbClr val="4D4D4D"/>
                </a:solidFill>
                <a:latin typeface="Arial" panose="020B0604020202020204" pitchFamily="34" charset="0"/>
                <a:ea typeface="メイリオ" panose="020B0604030504040204" pitchFamily="50" charset="-128"/>
                <a:cs typeface="+mn-cs"/>
              </a:defRPr>
            </a:lvl5pPr>
            <a:lvl6pPr marL="2286000" algn="l" defTabSz="914400" rtl="0" eaLnBrk="1" latinLnBrk="0" hangingPunct="1">
              <a:defRPr kumimoji="1" sz="2200" b="1" kern="1200">
                <a:solidFill>
                  <a:srgbClr val="4D4D4D"/>
                </a:solidFill>
                <a:latin typeface="Arial" panose="020B0604020202020204" pitchFamily="34" charset="0"/>
                <a:ea typeface="メイリオ" panose="020B0604030504040204" pitchFamily="50" charset="-128"/>
                <a:cs typeface="+mn-cs"/>
              </a:defRPr>
            </a:lvl6pPr>
            <a:lvl7pPr marL="2743200" algn="l" defTabSz="914400" rtl="0" eaLnBrk="1" latinLnBrk="0" hangingPunct="1">
              <a:defRPr kumimoji="1" sz="2200" b="1" kern="1200">
                <a:solidFill>
                  <a:srgbClr val="4D4D4D"/>
                </a:solidFill>
                <a:latin typeface="Arial" panose="020B0604020202020204" pitchFamily="34" charset="0"/>
                <a:ea typeface="メイリオ" panose="020B0604030504040204" pitchFamily="50" charset="-128"/>
                <a:cs typeface="+mn-cs"/>
              </a:defRPr>
            </a:lvl7pPr>
            <a:lvl8pPr marL="3200400" algn="l" defTabSz="914400" rtl="0" eaLnBrk="1" latinLnBrk="0" hangingPunct="1">
              <a:defRPr kumimoji="1" sz="2200" b="1" kern="1200">
                <a:solidFill>
                  <a:srgbClr val="4D4D4D"/>
                </a:solidFill>
                <a:latin typeface="Arial" panose="020B0604020202020204" pitchFamily="34" charset="0"/>
                <a:ea typeface="メイリオ" panose="020B0604030504040204" pitchFamily="50" charset="-128"/>
                <a:cs typeface="+mn-cs"/>
              </a:defRPr>
            </a:lvl8pPr>
            <a:lvl9pPr marL="3657600" algn="l" defTabSz="914400" rtl="0" eaLnBrk="1" latinLnBrk="0" hangingPunct="1">
              <a:defRPr kumimoji="1" sz="2200" b="1" kern="1200">
                <a:solidFill>
                  <a:srgbClr val="4D4D4D"/>
                </a:solidFill>
                <a:latin typeface="Arial" panose="020B0604020202020204" pitchFamily="34" charset="0"/>
                <a:ea typeface="メイリオ" panose="020B0604030504040204" pitchFamily="50" charset="-128"/>
                <a:cs typeface="+mn-cs"/>
              </a:defRPr>
            </a:lvl9pPr>
          </a:lstStyle>
          <a:p>
            <a:pPr algn="r">
              <a:defRPr/>
            </a:pPr>
            <a:fld id="{52880793-2D40-45CD-9756-2CB50407716C}" type="slidenum">
              <a:rPr lang="en-US" altLang="ja-JP" sz="2400" smtClean="0">
                <a:solidFill>
                  <a:schemeClr val="tx1"/>
                </a:solidFill>
                <a:latin typeface="+mn-lt"/>
              </a:rPr>
              <a:pPr algn="r">
                <a:defRPr/>
              </a:pPr>
              <a:t>1</a:t>
            </a:fld>
            <a:endParaRPr lang="en-US" altLang="ja-JP" sz="2400" dirty="0">
              <a:solidFill>
                <a:schemeClr val="tx1"/>
              </a:solidFill>
              <a:latin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advTm="4309"/>
    </mc:Choice>
    <mc:Fallback>
      <p:transition spd="slow" advTm="430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nchor="ctr"/>
          <a:lstStyle/>
          <a:p>
            <a:pPr eaLnBrk="1" hangingPunct="1"/>
            <a:r>
              <a:rPr lang="en-US" altLang="ja-JP" sz="2400" dirty="0" smtClean="0">
                <a:solidFill>
                  <a:srgbClr val="4D4D4D"/>
                </a:solidFill>
              </a:rPr>
              <a:t>1-</a:t>
            </a:r>
            <a:r>
              <a:rPr lang="ja-JP" altLang="en-US" sz="2400" dirty="0" smtClean="0">
                <a:solidFill>
                  <a:srgbClr val="4D4D4D"/>
                </a:solidFill>
              </a:rPr>
              <a:t>③　</a:t>
            </a:r>
            <a:r>
              <a:rPr lang="ja-JP" altLang="en-US" sz="2400" dirty="0">
                <a:latin typeface="メイリオ" panose="020B0604030504040204" pitchFamily="50" charset="-128"/>
              </a:rPr>
              <a:t>自立支援・重度化防止の取組</a:t>
            </a:r>
            <a:r>
              <a:rPr lang="ja-JP" altLang="en-US" sz="2400" dirty="0" smtClean="0">
                <a:latin typeface="メイリオ" panose="020B0604030504040204" pitchFamily="50" charset="-128"/>
              </a:rPr>
              <a:t>推進</a:t>
            </a:r>
            <a:endParaRPr lang="ja-JP" altLang="en-US" sz="2400" dirty="0" smtClean="0">
              <a:solidFill>
                <a:srgbClr val="4D4D4D"/>
              </a:solidFill>
            </a:endParaRPr>
          </a:p>
        </p:txBody>
      </p:sp>
      <p:sp>
        <p:nvSpPr>
          <p:cNvPr id="13315" name="AutoShape 5"/>
          <p:cNvSpPr>
            <a:spLocks noChangeArrowheads="1"/>
          </p:cNvSpPr>
          <p:nvPr/>
        </p:nvSpPr>
        <p:spPr bwMode="auto">
          <a:xfrm>
            <a:off x="954088" y="1658938"/>
            <a:ext cx="8064500" cy="800219"/>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457200" indent="-457200" algn="just" eaLnBrk="1" hangingPunct="1">
              <a:lnSpc>
                <a:spcPct val="130000"/>
              </a:lnSpc>
              <a:spcBef>
                <a:spcPct val="80000"/>
              </a:spcBef>
              <a:buClr>
                <a:srgbClr val="0071BC"/>
              </a:buClr>
              <a:buAutoNum type="arabicParenBoth"/>
            </a:pPr>
            <a:r>
              <a:rPr lang="en-US" altLang="ja-JP" sz="2000" b="0" dirty="0" smtClean="0">
                <a:latin typeface="メイリオ" panose="020B0604030504040204" pitchFamily="50" charset="-128"/>
                <a:hlinkClick r:id="rId2"/>
              </a:rPr>
              <a:t>LIFE</a:t>
            </a:r>
            <a:r>
              <a:rPr lang="ja-JP" altLang="en-US" sz="2000" b="0" dirty="0" smtClean="0">
                <a:latin typeface="メイリオ" panose="020B0604030504040204" pitchFamily="50" charset="-128"/>
                <a:hlinkClick r:id="rId2"/>
              </a:rPr>
              <a:t>を活用した計画の作成や事業所単位での</a:t>
            </a:r>
            <a:r>
              <a:rPr lang="en-US" altLang="ja-JP" sz="2000" b="0" dirty="0" smtClean="0">
                <a:latin typeface="メイリオ" panose="020B0604030504040204" pitchFamily="50" charset="-128"/>
                <a:hlinkClick r:id="rId2"/>
              </a:rPr>
              <a:t>PDCA</a:t>
            </a:r>
            <a:r>
              <a:rPr lang="ja-JP" altLang="en-US" sz="2000" b="0" dirty="0" smtClean="0">
                <a:latin typeface="メイリオ" panose="020B0604030504040204" pitchFamily="50" charset="-128"/>
                <a:hlinkClick r:id="rId2"/>
              </a:rPr>
              <a:t>サイクルの推進、ケアの質の向上を推奨</a:t>
            </a:r>
            <a:r>
              <a:rPr lang="ja-JP" altLang="en-US" sz="1600" b="0" dirty="0" smtClean="0">
                <a:latin typeface="メイリオ" panose="020B0604030504040204" pitchFamily="50" charset="-128"/>
              </a:rPr>
              <a:t>（全サービス）</a:t>
            </a:r>
            <a:endParaRPr lang="en-US" altLang="ja-JP" sz="2000" b="0" dirty="0" smtClean="0">
              <a:latin typeface="メイリオ" panose="020B0604030504040204" pitchFamily="50" charset="-128"/>
            </a:endParaRPr>
          </a:p>
        </p:txBody>
      </p:sp>
      <p:sp>
        <p:nvSpPr>
          <p:cNvPr id="13316" name="AutoShape 7"/>
          <p:cNvSpPr>
            <a:spLocks noChangeArrowheads="1"/>
          </p:cNvSpPr>
          <p:nvPr/>
        </p:nvSpPr>
        <p:spPr bwMode="auto">
          <a:xfrm>
            <a:off x="949325" y="980551"/>
            <a:ext cx="6524625" cy="515399"/>
          </a:xfrm>
          <a:prstGeom prst="roundRect">
            <a:avLst>
              <a:gd name="adj" fmla="val 13384"/>
            </a:avLst>
          </a:prstGeom>
          <a:solidFill>
            <a:srgbClr val="0071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2000" dirty="0">
                <a:solidFill>
                  <a:srgbClr val="FFFFFF"/>
                </a:solidFill>
                <a:latin typeface="メイリオ" panose="020B0604030504040204" pitchFamily="50" charset="-128"/>
              </a:rPr>
              <a:t>介護サービスの質の評価と科学的介護の取組の推進</a:t>
            </a:r>
          </a:p>
        </p:txBody>
      </p:sp>
      <p:sp>
        <p:nvSpPr>
          <p:cNvPr id="6"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10</a:t>
            </a:fld>
            <a:endParaRPr lang="en-US" altLang="ja-JP" sz="2400" dirty="0">
              <a:latin typeface="+mn-lt"/>
            </a:endParaRPr>
          </a:p>
        </p:txBody>
      </p:sp>
      <p:sp>
        <p:nvSpPr>
          <p:cNvPr id="30" name="角丸四角形 29"/>
          <p:cNvSpPr/>
          <p:nvPr/>
        </p:nvSpPr>
        <p:spPr>
          <a:xfrm>
            <a:off x="1136576" y="4472631"/>
            <a:ext cx="7488832" cy="1728677"/>
          </a:xfrm>
          <a:prstGeom prst="roundRect">
            <a:avLst>
              <a:gd name="adj" fmla="val 5332"/>
            </a:avLst>
          </a:prstGeom>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右矢印 34"/>
          <p:cNvSpPr/>
          <p:nvPr/>
        </p:nvSpPr>
        <p:spPr>
          <a:xfrm>
            <a:off x="444010" y="4945596"/>
            <a:ext cx="944594" cy="787175"/>
          </a:xfrm>
          <a:prstGeom prst="rightArrow">
            <a:avLst/>
          </a:prstGeom>
          <a:solidFill>
            <a:schemeClr val="accent5"/>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lumMod val="95000"/>
                    <a:lumOff val="5000"/>
                  </a:schemeClr>
                </a:solidFill>
                <a:latin typeface="+mj-ea"/>
                <a:ea typeface="+mj-ea"/>
              </a:rPr>
              <a:t>フィードバック</a:t>
            </a:r>
            <a:endParaRPr kumimoji="1" lang="ja-JP" altLang="en-US" sz="1000" dirty="0">
              <a:solidFill>
                <a:schemeClr val="tx1">
                  <a:lumMod val="95000"/>
                  <a:lumOff val="5000"/>
                </a:schemeClr>
              </a:solidFill>
              <a:latin typeface="+mj-ea"/>
              <a:ea typeface="+mj-ea"/>
            </a:endParaRPr>
          </a:p>
        </p:txBody>
      </p:sp>
      <p:sp>
        <p:nvSpPr>
          <p:cNvPr id="36" name="下矢印 35"/>
          <p:cNvSpPr/>
          <p:nvPr/>
        </p:nvSpPr>
        <p:spPr>
          <a:xfrm>
            <a:off x="4285443" y="6021288"/>
            <a:ext cx="1181338" cy="515803"/>
          </a:xfrm>
          <a:prstGeom prst="downArrow">
            <a:avLst/>
          </a:prstGeom>
          <a:solidFill>
            <a:schemeClr val="accent5"/>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lumMod val="95000"/>
                    <a:lumOff val="5000"/>
                  </a:schemeClr>
                </a:solidFill>
                <a:latin typeface="+mj-ea"/>
                <a:ea typeface="+mj-ea"/>
              </a:rPr>
              <a:t>データ</a:t>
            </a:r>
            <a:endParaRPr kumimoji="1" lang="en-US" altLang="ja-JP" sz="1050" dirty="0" smtClean="0">
              <a:solidFill>
                <a:schemeClr val="tx1">
                  <a:lumMod val="95000"/>
                  <a:lumOff val="5000"/>
                </a:schemeClr>
              </a:solidFill>
              <a:latin typeface="+mj-ea"/>
              <a:ea typeface="+mj-ea"/>
            </a:endParaRPr>
          </a:p>
          <a:p>
            <a:pPr algn="ctr"/>
            <a:r>
              <a:rPr kumimoji="1" lang="ja-JP" altLang="en-US" sz="1050" dirty="0" smtClean="0">
                <a:solidFill>
                  <a:schemeClr val="tx1">
                    <a:lumMod val="95000"/>
                    <a:lumOff val="5000"/>
                  </a:schemeClr>
                </a:solidFill>
                <a:latin typeface="+mj-ea"/>
                <a:ea typeface="+mj-ea"/>
              </a:rPr>
              <a:t>送信</a:t>
            </a:r>
            <a:endParaRPr kumimoji="1" lang="ja-JP" altLang="en-US" sz="1050" dirty="0">
              <a:solidFill>
                <a:schemeClr val="tx1">
                  <a:lumMod val="95000"/>
                  <a:lumOff val="5000"/>
                </a:schemeClr>
              </a:solidFill>
              <a:latin typeface="+mj-ea"/>
              <a:ea typeface="+mj-ea"/>
            </a:endParaRPr>
          </a:p>
        </p:txBody>
      </p:sp>
      <p:cxnSp>
        <p:nvCxnSpPr>
          <p:cNvPr id="37" name="直線矢印コネクタ 36"/>
          <p:cNvCxnSpPr/>
          <p:nvPr/>
        </p:nvCxnSpPr>
        <p:spPr>
          <a:xfrm>
            <a:off x="5889398" y="4796667"/>
            <a:ext cx="630662" cy="251165"/>
          </a:xfrm>
          <a:prstGeom prst="straightConnector1">
            <a:avLst/>
          </a:prstGeom>
          <a:ln w="635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H="1">
            <a:off x="5889398" y="5534610"/>
            <a:ext cx="630662" cy="219217"/>
          </a:xfrm>
          <a:prstGeom prst="straightConnector1">
            <a:avLst/>
          </a:prstGeom>
          <a:ln w="635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flipV="1">
            <a:off x="3259741" y="5526724"/>
            <a:ext cx="577135" cy="227103"/>
          </a:xfrm>
          <a:prstGeom prst="straightConnector1">
            <a:avLst/>
          </a:prstGeom>
          <a:ln w="635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V="1">
            <a:off x="3258511" y="4796667"/>
            <a:ext cx="578365" cy="295881"/>
          </a:xfrm>
          <a:prstGeom prst="straightConnector1">
            <a:avLst/>
          </a:prstGeom>
          <a:ln w="635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1244588" y="4596902"/>
            <a:ext cx="2167739" cy="307777"/>
          </a:xfrm>
          <a:prstGeom prst="rect">
            <a:avLst/>
          </a:prstGeom>
          <a:solidFill>
            <a:schemeClr val="bg1"/>
          </a:solidFill>
          <a:ln w="38100">
            <a:solidFill>
              <a:schemeClr val="accent1"/>
            </a:solidFill>
          </a:ln>
        </p:spPr>
        <p:txBody>
          <a:bodyPr wrap="square" rtlCol="0" anchor="ctr" anchorCtr="0">
            <a:spAutoFit/>
          </a:bodyPr>
          <a:lstStyle/>
          <a:p>
            <a:pPr algn="ctr"/>
            <a:r>
              <a:rPr lang="en-US" altLang="ja-JP" sz="1400" dirty="0" smtClean="0">
                <a:solidFill>
                  <a:schemeClr val="tx1">
                    <a:lumMod val="95000"/>
                    <a:lumOff val="5000"/>
                  </a:schemeClr>
                </a:solidFill>
              </a:rPr>
              <a:t>PDCA</a:t>
            </a:r>
            <a:r>
              <a:rPr lang="ja-JP" altLang="en-US" sz="1400" dirty="0" smtClean="0">
                <a:solidFill>
                  <a:schemeClr val="tx1">
                    <a:lumMod val="95000"/>
                    <a:lumOff val="5000"/>
                  </a:schemeClr>
                </a:solidFill>
              </a:rPr>
              <a:t>サイクルの推進</a:t>
            </a:r>
            <a:endParaRPr kumimoji="1" lang="ja-JP" altLang="en-US" sz="1400" dirty="0">
              <a:solidFill>
                <a:schemeClr val="tx1">
                  <a:lumMod val="95000"/>
                  <a:lumOff val="5000"/>
                </a:schemeClr>
              </a:solidFill>
            </a:endParaRPr>
          </a:p>
        </p:txBody>
      </p:sp>
      <p:sp>
        <p:nvSpPr>
          <p:cNvPr id="2" name="角丸四角形 1"/>
          <p:cNvSpPr/>
          <p:nvPr/>
        </p:nvSpPr>
        <p:spPr bwMode="auto">
          <a:xfrm>
            <a:off x="1405035" y="5013476"/>
            <a:ext cx="1611607" cy="646986"/>
          </a:xfrm>
          <a:prstGeom prst="roundRect">
            <a:avLst/>
          </a:prstGeom>
          <a:solidFill>
            <a:schemeClr val="accent5"/>
          </a:solidFill>
          <a:ln w="9525" cap="flat" cmpd="sng" algn="ctr">
            <a:solidFill>
              <a:schemeClr val="accent6"/>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spAutoFit/>
          </a:bodyPr>
          <a:lstStyle/>
          <a:p>
            <a:pPr algn="ctr"/>
            <a:r>
              <a:rPr lang="en-US" altLang="ja-JP" sz="1600" dirty="0">
                <a:solidFill>
                  <a:schemeClr val="tx1">
                    <a:lumMod val="95000"/>
                    <a:lumOff val="5000"/>
                  </a:schemeClr>
                </a:solidFill>
              </a:rPr>
              <a:t>Action</a:t>
            </a:r>
          </a:p>
          <a:p>
            <a:pPr algn="ctr"/>
            <a:r>
              <a:rPr lang="ja-JP" altLang="en-US" sz="1100" dirty="0">
                <a:solidFill>
                  <a:schemeClr val="tx1">
                    <a:lumMod val="95000"/>
                    <a:lumOff val="5000"/>
                  </a:schemeClr>
                </a:solidFill>
              </a:rPr>
              <a:t>（評価結果を</a:t>
            </a:r>
            <a:r>
              <a:rPr lang="ja-JP" altLang="en-US" sz="1100" dirty="0" smtClean="0">
                <a:solidFill>
                  <a:schemeClr val="tx1">
                    <a:lumMod val="95000"/>
                    <a:lumOff val="5000"/>
                  </a:schemeClr>
                </a:solidFill>
              </a:rPr>
              <a:t>踏まえた計画</a:t>
            </a:r>
            <a:r>
              <a:rPr lang="ja-JP" altLang="en-US" sz="1100" dirty="0">
                <a:solidFill>
                  <a:schemeClr val="tx1">
                    <a:lumMod val="95000"/>
                    <a:lumOff val="5000"/>
                  </a:schemeClr>
                </a:solidFill>
              </a:rPr>
              <a:t>の見直し・改善</a:t>
            </a:r>
            <a:r>
              <a:rPr lang="ja-JP" altLang="en-US" sz="1100" dirty="0" smtClean="0">
                <a:solidFill>
                  <a:schemeClr val="tx1">
                    <a:lumMod val="95000"/>
                    <a:lumOff val="5000"/>
                  </a:schemeClr>
                </a:solidFill>
              </a:rPr>
              <a:t>）</a:t>
            </a:r>
            <a:endParaRPr lang="ja-JP" altLang="en-US" sz="1100" dirty="0">
              <a:solidFill>
                <a:schemeClr val="tx1">
                  <a:lumMod val="95000"/>
                  <a:lumOff val="5000"/>
                </a:schemeClr>
              </a:solidFill>
            </a:endParaRPr>
          </a:p>
        </p:txBody>
      </p:sp>
      <p:sp>
        <p:nvSpPr>
          <p:cNvPr id="42" name="角丸四角形 41"/>
          <p:cNvSpPr/>
          <p:nvPr/>
        </p:nvSpPr>
        <p:spPr bwMode="auto">
          <a:xfrm>
            <a:off x="4123781" y="4556088"/>
            <a:ext cx="1504662" cy="459700"/>
          </a:xfrm>
          <a:prstGeom prst="roundRect">
            <a:avLst/>
          </a:prstGeom>
          <a:solidFill>
            <a:schemeClr val="accent5"/>
          </a:solidFill>
          <a:ln w="9525" cap="flat" cmpd="sng" algn="ctr">
            <a:solidFill>
              <a:schemeClr val="accent6"/>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spAutoFit/>
          </a:bodyPr>
          <a:lstStyle/>
          <a:p>
            <a:pPr algn="ctr"/>
            <a:r>
              <a:rPr lang="en-US" altLang="ja-JP" sz="1600" dirty="0">
                <a:solidFill>
                  <a:schemeClr val="tx1">
                    <a:lumMod val="95000"/>
                    <a:lumOff val="5000"/>
                  </a:schemeClr>
                </a:solidFill>
              </a:rPr>
              <a:t>Plan</a:t>
            </a:r>
            <a:endParaRPr lang="en-US" altLang="ja-JP" sz="1100" dirty="0">
              <a:solidFill>
                <a:schemeClr val="tx1">
                  <a:lumMod val="95000"/>
                  <a:lumOff val="5000"/>
                </a:schemeClr>
              </a:solidFill>
            </a:endParaRPr>
          </a:p>
          <a:p>
            <a:pPr algn="ctr"/>
            <a:r>
              <a:rPr lang="ja-JP" altLang="en-US" sz="1100" dirty="0">
                <a:solidFill>
                  <a:schemeClr val="tx1">
                    <a:lumMod val="95000"/>
                    <a:lumOff val="5000"/>
                  </a:schemeClr>
                </a:solidFill>
              </a:rPr>
              <a:t>（ケア計画等の作成</a:t>
            </a:r>
            <a:r>
              <a:rPr lang="ja-JP" altLang="en-US" sz="1050" dirty="0" smtClean="0">
                <a:solidFill>
                  <a:schemeClr val="tx1">
                    <a:lumMod val="95000"/>
                    <a:lumOff val="5000"/>
                  </a:schemeClr>
                </a:solidFill>
              </a:rPr>
              <a:t>）</a:t>
            </a:r>
            <a:endParaRPr lang="ja-JP" altLang="en-US" sz="1050" dirty="0">
              <a:solidFill>
                <a:schemeClr val="tx1">
                  <a:lumMod val="95000"/>
                  <a:lumOff val="5000"/>
                </a:schemeClr>
              </a:solidFill>
            </a:endParaRPr>
          </a:p>
        </p:txBody>
      </p:sp>
      <p:sp>
        <p:nvSpPr>
          <p:cNvPr id="43" name="角丸四角形 42"/>
          <p:cNvSpPr/>
          <p:nvPr/>
        </p:nvSpPr>
        <p:spPr bwMode="auto">
          <a:xfrm>
            <a:off x="6761929" y="4996450"/>
            <a:ext cx="1504662" cy="681038"/>
          </a:xfrm>
          <a:prstGeom prst="roundRect">
            <a:avLst/>
          </a:prstGeom>
          <a:solidFill>
            <a:schemeClr val="accent5"/>
          </a:solidFill>
          <a:ln w="9525" cap="flat" cmpd="sng" algn="ctr">
            <a:solidFill>
              <a:schemeClr val="accent6"/>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spAutoFit/>
          </a:bodyPr>
          <a:lstStyle/>
          <a:p>
            <a:pPr algn="ctr"/>
            <a:r>
              <a:rPr lang="en-US" altLang="ja-JP" sz="1800" dirty="0">
                <a:solidFill>
                  <a:schemeClr val="tx1">
                    <a:lumMod val="95000"/>
                    <a:lumOff val="5000"/>
                  </a:schemeClr>
                </a:solidFill>
              </a:rPr>
              <a:t>Do</a:t>
            </a:r>
          </a:p>
          <a:p>
            <a:pPr algn="ctr"/>
            <a:r>
              <a:rPr lang="ja-JP" altLang="en-US" sz="1100" dirty="0">
                <a:solidFill>
                  <a:schemeClr val="tx1">
                    <a:lumMod val="95000"/>
                    <a:lumOff val="5000"/>
                  </a:schemeClr>
                </a:solidFill>
              </a:rPr>
              <a:t>（計画等に</a:t>
            </a:r>
            <a:r>
              <a:rPr lang="ja-JP" altLang="en-US" sz="1100" dirty="0" smtClean="0">
                <a:solidFill>
                  <a:schemeClr val="tx1">
                    <a:lumMod val="95000"/>
                    <a:lumOff val="5000"/>
                  </a:schemeClr>
                </a:solidFill>
              </a:rPr>
              <a:t>基づく</a:t>
            </a:r>
            <a:endParaRPr lang="en-US" altLang="ja-JP" sz="1100" dirty="0" smtClean="0">
              <a:solidFill>
                <a:schemeClr val="tx1">
                  <a:lumMod val="95000"/>
                  <a:lumOff val="5000"/>
                </a:schemeClr>
              </a:solidFill>
            </a:endParaRPr>
          </a:p>
          <a:p>
            <a:pPr algn="ctr"/>
            <a:r>
              <a:rPr lang="ja-JP" altLang="en-US" sz="1100" dirty="0" smtClean="0">
                <a:solidFill>
                  <a:schemeClr val="tx1">
                    <a:lumMod val="95000"/>
                    <a:lumOff val="5000"/>
                  </a:schemeClr>
                </a:solidFill>
              </a:rPr>
              <a:t>　サービス</a:t>
            </a:r>
            <a:r>
              <a:rPr lang="ja-JP" altLang="en-US" sz="1100" dirty="0">
                <a:solidFill>
                  <a:schemeClr val="tx1">
                    <a:lumMod val="95000"/>
                    <a:lumOff val="5000"/>
                  </a:schemeClr>
                </a:solidFill>
              </a:rPr>
              <a:t>の提供）</a:t>
            </a:r>
          </a:p>
        </p:txBody>
      </p:sp>
      <p:sp>
        <p:nvSpPr>
          <p:cNvPr id="45" name="角丸四角形 44"/>
          <p:cNvSpPr/>
          <p:nvPr/>
        </p:nvSpPr>
        <p:spPr bwMode="auto">
          <a:xfrm>
            <a:off x="4123781" y="5508073"/>
            <a:ext cx="1504662" cy="476726"/>
          </a:xfrm>
          <a:prstGeom prst="roundRect">
            <a:avLst/>
          </a:prstGeom>
          <a:solidFill>
            <a:schemeClr val="accent5"/>
          </a:solidFill>
          <a:ln w="9525" cap="flat" cmpd="sng" algn="ctr">
            <a:solidFill>
              <a:schemeClr val="accent6"/>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spAutoFit/>
          </a:bodyPr>
          <a:lstStyle/>
          <a:p>
            <a:pPr algn="ctr"/>
            <a:r>
              <a:rPr lang="en-US" altLang="ja-JP" sz="1600" dirty="0">
                <a:solidFill>
                  <a:schemeClr val="tx1">
                    <a:lumMod val="95000"/>
                    <a:lumOff val="5000"/>
                  </a:schemeClr>
                </a:solidFill>
              </a:rPr>
              <a:t>Check</a:t>
            </a:r>
            <a:endParaRPr lang="en-US" altLang="ja-JP" sz="1100" dirty="0">
              <a:solidFill>
                <a:schemeClr val="tx1">
                  <a:lumMod val="95000"/>
                  <a:lumOff val="5000"/>
                </a:schemeClr>
              </a:solidFill>
            </a:endParaRPr>
          </a:p>
          <a:p>
            <a:pPr algn="ctr"/>
            <a:r>
              <a:rPr lang="ja-JP" altLang="en-US" sz="1100" dirty="0">
                <a:solidFill>
                  <a:schemeClr val="tx1">
                    <a:lumMod val="95000"/>
                    <a:lumOff val="5000"/>
                  </a:schemeClr>
                </a:solidFill>
              </a:rPr>
              <a:t>（提供内容の評価</a:t>
            </a:r>
            <a:r>
              <a:rPr lang="ja-JP" altLang="en-US" sz="1100" dirty="0" smtClean="0">
                <a:solidFill>
                  <a:schemeClr val="tx1">
                    <a:lumMod val="95000"/>
                    <a:lumOff val="5000"/>
                  </a:schemeClr>
                </a:solidFill>
              </a:rPr>
              <a:t>）</a:t>
            </a:r>
            <a:endParaRPr lang="ja-JP" altLang="en-US" sz="1100" dirty="0">
              <a:solidFill>
                <a:schemeClr val="tx1">
                  <a:lumMod val="95000"/>
                  <a:lumOff val="5000"/>
                </a:schemeClr>
              </a:solidFill>
            </a:endParaRPr>
          </a:p>
        </p:txBody>
      </p:sp>
      <p:sp>
        <p:nvSpPr>
          <p:cNvPr id="3" name="テキスト ボックス 2"/>
          <p:cNvSpPr txBox="1"/>
          <p:nvPr/>
        </p:nvSpPr>
        <p:spPr>
          <a:xfrm>
            <a:off x="1136576" y="2646201"/>
            <a:ext cx="7488832" cy="1538883"/>
          </a:xfrm>
          <a:prstGeom prst="rect">
            <a:avLst/>
          </a:prstGeom>
          <a:noFill/>
          <a:ln>
            <a:solidFill>
              <a:schemeClr val="accent6"/>
            </a:solidFill>
          </a:ln>
        </p:spPr>
        <p:txBody>
          <a:bodyPr wrap="square" rtlCol="0">
            <a:spAutoFit/>
          </a:bodyPr>
          <a:lstStyle/>
          <a:p>
            <a:pPr marL="0" lvl="1"/>
            <a:r>
              <a:rPr lang="ja-JP" altLang="en-US" sz="1800" dirty="0" smtClean="0"/>
              <a:t>・  </a:t>
            </a:r>
            <a:r>
              <a:rPr lang="ja-JP" altLang="en-US" sz="1800" b="0" dirty="0" smtClean="0"/>
              <a:t>リハビリテーションマネジメント加算</a:t>
            </a:r>
            <a:r>
              <a:rPr lang="en-US" altLang="ja-JP" sz="1800" b="0" dirty="0">
                <a:latin typeface="メイリオ" panose="020B0604030504040204" pitchFamily="50" charset="-128"/>
              </a:rPr>
              <a:t>A</a:t>
            </a:r>
            <a:r>
              <a:rPr lang="ja-JP" altLang="en-US" sz="1800" b="0" dirty="0">
                <a:latin typeface="メイリオ" panose="020B0604030504040204" pitchFamily="50" charset="-128"/>
              </a:rPr>
              <a:t>（ロ）、</a:t>
            </a:r>
            <a:r>
              <a:rPr lang="en-US" altLang="ja-JP" sz="1800" b="0" dirty="0">
                <a:latin typeface="メイリオ" panose="020B0604030504040204" pitchFamily="50" charset="-128"/>
              </a:rPr>
              <a:t>B</a:t>
            </a:r>
            <a:r>
              <a:rPr lang="ja-JP" altLang="en-US" sz="1800" b="0" dirty="0">
                <a:latin typeface="メイリオ" panose="020B0604030504040204" pitchFamily="50" charset="-128"/>
              </a:rPr>
              <a:t>（ロ</a:t>
            </a:r>
            <a:r>
              <a:rPr lang="ja-JP" altLang="en-US" sz="1800" b="0" dirty="0" smtClean="0">
                <a:latin typeface="メイリオ" panose="020B0604030504040204" pitchFamily="50" charset="-128"/>
              </a:rPr>
              <a:t>）</a:t>
            </a:r>
            <a:endParaRPr lang="en-US" altLang="ja-JP" dirty="0" smtClean="0"/>
          </a:p>
          <a:p>
            <a:r>
              <a:rPr lang="ja-JP" altLang="en-US" dirty="0"/>
              <a:t>　</a:t>
            </a:r>
            <a:r>
              <a:rPr lang="ja-JP" altLang="en-US" sz="1800" b="0" dirty="0"/>
              <a:t>→　下記の要素を基本要件としている点が特徴</a:t>
            </a:r>
          </a:p>
          <a:p>
            <a:r>
              <a:rPr lang="ja-JP" altLang="en-US" sz="1800" b="0" dirty="0"/>
              <a:t>　　　</a:t>
            </a:r>
            <a:r>
              <a:rPr lang="ja-JP" altLang="en-US" sz="1800" b="0" dirty="0" smtClean="0"/>
              <a:t>　</a:t>
            </a:r>
            <a:r>
              <a:rPr lang="ja-JP" altLang="en-US" sz="1800" b="0" dirty="0"/>
              <a:t>①</a:t>
            </a:r>
            <a:r>
              <a:rPr lang="en-US" altLang="ja-JP" sz="1800" b="0" dirty="0"/>
              <a:t>LIFE</a:t>
            </a:r>
            <a:r>
              <a:rPr lang="ja-JP" altLang="en-US" sz="1800" b="0" dirty="0"/>
              <a:t>を用いた厚生労働省への情報提出</a:t>
            </a:r>
          </a:p>
          <a:p>
            <a:r>
              <a:rPr lang="ja-JP" altLang="en-US" sz="1800" b="0" dirty="0"/>
              <a:t>　　　　②フィードバック情報の活用などＰＤＣＡサイクルの構築</a:t>
            </a:r>
            <a:r>
              <a:rPr lang="ja-JP" altLang="en-US" sz="1800" b="0" dirty="0" smtClean="0"/>
              <a:t>に</a:t>
            </a:r>
            <a:endParaRPr lang="en-US" altLang="ja-JP" sz="1800" b="0" dirty="0" smtClean="0"/>
          </a:p>
          <a:p>
            <a:r>
              <a:rPr lang="ja-JP" altLang="en-US" sz="1800" b="0" dirty="0" smtClean="0"/>
              <a:t>　　　　　よるサービス</a:t>
            </a:r>
            <a:r>
              <a:rPr lang="ja-JP" altLang="en-US" sz="1800" b="0" dirty="0"/>
              <a:t>実施体制の</a:t>
            </a:r>
            <a:r>
              <a:rPr lang="ja-JP" altLang="en-US" sz="1800" b="0" dirty="0" smtClean="0"/>
              <a:t>構築</a:t>
            </a:r>
            <a:endParaRPr kumimoji="1" lang="ja-JP" altLang="en-US" dirty="0"/>
          </a:p>
        </p:txBody>
      </p:sp>
      <p:sp>
        <p:nvSpPr>
          <p:cNvPr id="47" name="AutoShape 7"/>
          <p:cNvSpPr>
            <a:spLocks noChangeArrowheads="1"/>
          </p:cNvSpPr>
          <p:nvPr/>
        </p:nvSpPr>
        <p:spPr bwMode="auto">
          <a:xfrm>
            <a:off x="6105128" y="159490"/>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48" name="AutoShape 7"/>
          <p:cNvSpPr>
            <a:spLocks noChangeArrowheads="1"/>
          </p:cNvSpPr>
          <p:nvPr/>
        </p:nvSpPr>
        <p:spPr bwMode="auto">
          <a:xfrm>
            <a:off x="7331730" y="159489"/>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49" name="AutoShape 7"/>
          <p:cNvSpPr>
            <a:spLocks noChangeArrowheads="1"/>
          </p:cNvSpPr>
          <p:nvPr/>
        </p:nvSpPr>
        <p:spPr bwMode="auto">
          <a:xfrm>
            <a:off x="8563362" y="161308"/>
            <a:ext cx="1123621"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訪問リハ</a:t>
            </a:r>
            <a:endParaRPr lang="ja-JP" altLang="en-US" sz="1400" dirty="0">
              <a:solidFill>
                <a:srgbClr val="FFFFFF"/>
              </a:solidFill>
              <a:latin typeface="メイリオ" panose="020B0604030504040204" pitchFamily="50" charset="-128"/>
            </a:endParaRPr>
          </a:p>
        </p:txBody>
      </p:sp>
      <p:sp>
        <p:nvSpPr>
          <p:cNvPr id="24" name="AutoShape 7"/>
          <p:cNvSpPr>
            <a:spLocks noChangeArrowheads="1"/>
          </p:cNvSpPr>
          <p:nvPr/>
        </p:nvSpPr>
        <p:spPr bwMode="auto">
          <a:xfrm>
            <a:off x="7401272" y="2744941"/>
            <a:ext cx="1123621"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訪問リハ</a:t>
            </a:r>
            <a:endParaRPr lang="ja-JP" altLang="en-US" sz="1400" dirty="0">
              <a:solidFill>
                <a:srgbClr val="FFFFFF"/>
              </a:solidFill>
              <a:latin typeface="メイリオ" panose="020B0604030504040204" pitchFamily="50" charset="-128"/>
            </a:endParaRPr>
          </a:p>
        </p:txBody>
      </p:sp>
    </p:spTree>
    <p:extLst>
      <p:ext uri="{BB962C8B-B14F-4D97-AF65-F5344CB8AC3E}">
        <p14:creationId xmlns:p14="http://schemas.microsoft.com/office/powerpoint/2010/main" val="465280222"/>
      </p:ext>
    </p:extLst>
  </p:cSld>
  <p:clrMapOvr>
    <a:masterClrMapping/>
  </p:clrMapOvr>
  <mc:AlternateContent xmlns:mc="http://schemas.openxmlformats.org/markup-compatibility/2006">
    <mc:Choice xmlns:p14="http://schemas.microsoft.com/office/powerpoint/2010/main" Requires="p14">
      <p:transition spd="slow" p14:dur="2000" advTm="373"/>
    </mc:Choice>
    <mc:Fallback>
      <p:transition spd="slow" advTm="373"/>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nchor="ctr"/>
          <a:lstStyle/>
          <a:p>
            <a:pPr eaLnBrk="1" hangingPunct="1"/>
            <a:r>
              <a:rPr lang="en-US" altLang="ja-JP" sz="2400" dirty="0" smtClean="0">
                <a:solidFill>
                  <a:srgbClr val="4D4D4D"/>
                </a:solidFill>
              </a:rPr>
              <a:t>1-</a:t>
            </a:r>
            <a:r>
              <a:rPr lang="ja-JP" altLang="en-US" sz="2400" dirty="0" smtClean="0">
                <a:solidFill>
                  <a:srgbClr val="4D4D4D"/>
                </a:solidFill>
              </a:rPr>
              <a:t>④　</a:t>
            </a:r>
            <a:r>
              <a:rPr lang="ja-JP" altLang="en-US" sz="2400" dirty="0">
                <a:solidFill>
                  <a:srgbClr val="4D4D4D"/>
                </a:solidFill>
              </a:rPr>
              <a:t>介護人材の確保・介護現場の</a:t>
            </a:r>
            <a:r>
              <a:rPr lang="ja-JP" altLang="en-US" sz="2400" dirty="0" smtClean="0">
                <a:solidFill>
                  <a:srgbClr val="4D4D4D"/>
                </a:solidFill>
              </a:rPr>
              <a:t>革新</a:t>
            </a:r>
          </a:p>
        </p:txBody>
      </p:sp>
      <p:sp>
        <p:nvSpPr>
          <p:cNvPr id="13315" name="AutoShape 5"/>
          <p:cNvSpPr>
            <a:spLocks noChangeArrowheads="1"/>
          </p:cNvSpPr>
          <p:nvPr/>
        </p:nvSpPr>
        <p:spPr bwMode="auto">
          <a:xfrm>
            <a:off x="954088" y="1658938"/>
            <a:ext cx="8064500" cy="104644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457200" indent="-457200" algn="just" eaLnBrk="1" hangingPunct="1">
              <a:lnSpc>
                <a:spcPct val="130000"/>
              </a:lnSpc>
              <a:spcBef>
                <a:spcPct val="80000"/>
              </a:spcBef>
              <a:buClr>
                <a:srgbClr val="0071BC"/>
              </a:buClr>
              <a:buAutoNum type="arabicParenBoth"/>
            </a:pPr>
            <a:r>
              <a:rPr lang="ja-JP" altLang="en-US" sz="2000" b="0" dirty="0" smtClean="0">
                <a:latin typeface="メイリオ" panose="020B0604030504040204" pitchFamily="50" charset="-128"/>
                <a:hlinkClick r:id="rId2"/>
              </a:rPr>
              <a:t>処遇改善加算の職場環境等要件の見直し</a:t>
            </a:r>
            <a:endParaRPr lang="en-US" altLang="ja-JP" sz="2000" b="0" dirty="0" smtClean="0">
              <a:latin typeface="メイリオ" panose="020B0604030504040204" pitchFamily="50" charset="-128"/>
            </a:endParaRPr>
          </a:p>
          <a:p>
            <a:pPr marL="457200" indent="-457200" algn="just" eaLnBrk="1" hangingPunct="1">
              <a:lnSpc>
                <a:spcPct val="130000"/>
              </a:lnSpc>
              <a:spcBef>
                <a:spcPct val="80000"/>
              </a:spcBef>
              <a:buClr>
                <a:srgbClr val="0071BC"/>
              </a:buClr>
              <a:buAutoNum type="arabicParenBoth"/>
            </a:pPr>
            <a:r>
              <a:rPr lang="ja-JP" altLang="en-US" sz="2000" b="0" dirty="0" smtClean="0">
                <a:latin typeface="メイリオ" panose="020B0604030504040204" pitchFamily="50" charset="-128"/>
                <a:hlinkClick r:id="rId3"/>
              </a:rPr>
              <a:t>介護職員等特定処遇改善加算の見直し</a:t>
            </a:r>
            <a:endParaRPr lang="en-US" altLang="ja-JP" sz="2000" b="0" dirty="0" smtClean="0">
              <a:latin typeface="メイリオ" panose="020B0604030504040204" pitchFamily="50" charset="-128"/>
            </a:endParaRPr>
          </a:p>
        </p:txBody>
      </p:sp>
      <p:sp>
        <p:nvSpPr>
          <p:cNvPr id="13316" name="AutoShape 7"/>
          <p:cNvSpPr>
            <a:spLocks noChangeArrowheads="1"/>
          </p:cNvSpPr>
          <p:nvPr/>
        </p:nvSpPr>
        <p:spPr bwMode="auto">
          <a:xfrm>
            <a:off x="949325" y="980551"/>
            <a:ext cx="7280039" cy="515399"/>
          </a:xfrm>
          <a:prstGeom prst="roundRect">
            <a:avLst>
              <a:gd name="adj" fmla="val 13384"/>
            </a:avLst>
          </a:prstGeom>
          <a:solidFill>
            <a:srgbClr val="0071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2000">
                <a:solidFill>
                  <a:srgbClr val="FFFFFF"/>
                </a:solidFill>
                <a:latin typeface="メイリオ" panose="020B0604030504040204" pitchFamily="50" charset="-128"/>
              </a:rPr>
              <a:t>介護職員の処遇改善や職場環境の改善に向けた取組の推進</a:t>
            </a:r>
            <a:endParaRPr lang="ja-JP" altLang="en-US" sz="2000" dirty="0">
              <a:solidFill>
                <a:srgbClr val="FFFFFF"/>
              </a:solidFill>
              <a:latin typeface="メイリオ" panose="020B0604030504040204" pitchFamily="50" charset="-128"/>
            </a:endParaRPr>
          </a:p>
        </p:txBody>
      </p:sp>
      <p:sp>
        <p:nvSpPr>
          <p:cNvPr id="6"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11</a:t>
            </a:fld>
            <a:endParaRPr lang="en-US" altLang="ja-JP" sz="2400" dirty="0">
              <a:latin typeface="+mn-lt"/>
            </a:endParaRPr>
          </a:p>
        </p:txBody>
      </p:sp>
      <p:sp>
        <p:nvSpPr>
          <p:cNvPr id="19" name="AutoShape 7"/>
          <p:cNvSpPr>
            <a:spLocks noChangeArrowheads="1"/>
          </p:cNvSpPr>
          <p:nvPr/>
        </p:nvSpPr>
        <p:spPr bwMode="auto">
          <a:xfrm>
            <a:off x="6138665" y="1653654"/>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21" name="AutoShape 7"/>
          <p:cNvSpPr>
            <a:spLocks noChangeArrowheads="1"/>
          </p:cNvSpPr>
          <p:nvPr/>
        </p:nvSpPr>
        <p:spPr bwMode="auto">
          <a:xfrm>
            <a:off x="7311503" y="1653654"/>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13" name="AutoShape 7"/>
          <p:cNvSpPr>
            <a:spLocks noChangeArrowheads="1"/>
          </p:cNvSpPr>
          <p:nvPr/>
        </p:nvSpPr>
        <p:spPr bwMode="auto">
          <a:xfrm>
            <a:off x="6129463" y="2262196"/>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15" name="AutoShape 7"/>
          <p:cNvSpPr>
            <a:spLocks noChangeArrowheads="1"/>
          </p:cNvSpPr>
          <p:nvPr/>
        </p:nvSpPr>
        <p:spPr bwMode="auto">
          <a:xfrm>
            <a:off x="7302301" y="2237926"/>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16" name="AutoShape 5"/>
          <p:cNvSpPr>
            <a:spLocks noChangeArrowheads="1"/>
          </p:cNvSpPr>
          <p:nvPr/>
        </p:nvSpPr>
        <p:spPr bwMode="auto">
          <a:xfrm>
            <a:off x="1255605" y="2731335"/>
            <a:ext cx="8100900" cy="301621"/>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1600" b="0" dirty="0" smtClean="0">
                <a:latin typeface="メイリオ" panose="020B0604030504040204" pitchFamily="50" charset="-128"/>
              </a:rPr>
              <a:t>(1)(2) </a:t>
            </a:r>
            <a:r>
              <a:rPr lang="ja-JP" altLang="en-US" sz="1600" b="0" dirty="0" smtClean="0">
                <a:latin typeface="メイリオ" panose="020B0604030504040204" pitchFamily="50" charset="-128"/>
              </a:rPr>
              <a:t>⇒ 処遇改善加算の分野で説明</a:t>
            </a:r>
            <a:endParaRPr lang="en-US" altLang="ja-JP" sz="1600" b="0" dirty="0" smtClean="0">
              <a:latin typeface="メイリオ" panose="020B0604030504040204" pitchFamily="50" charset="-128"/>
            </a:endParaRPr>
          </a:p>
        </p:txBody>
      </p:sp>
      <p:sp>
        <p:nvSpPr>
          <p:cNvPr id="17" name="AutoShape 5"/>
          <p:cNvSpPr>
            <a:spLocks noChangeArrowheads="1"/>
          </p:cNvSpPr>
          <p:nvPr/>
        </p:nvSpPr>
        <p:spPr bwMode="auto">
          <a:xfrm>
            <a:off x="949325" y="3140968"/>
            <a:ext cx="8064500" cy="40011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solidFill>
                  <a:schemeClr val="accent6">
                    <a:lumMod val="60000"/>
                    <a:lumOff val="40000"/>
                  </a:schemeClr>
                </a:solidFill>
                <a:latin typeface="メイリオ" panose="020B0604030504040204" pitchFamily="50" charset="-128"/>
              </a:rPr>
              <a:t>(3) </a:t>
            </a:r>
            <a:r>
              <a:rPr lang="ja-JP" altLang="en-US" sz="2000" b="0" dirty="0" smtClean="0">
                <a:latin typeface="メイリオ" panose="020B0604030504040204" pitchFamily="50" charset="-128"/>
                <a:hlinkClick r:id="rId4"/>
              </a:rPr>
              <a:t>サービス提供体制強化加算の見直し</a:t>
            </a:r>
            <a:endParaRPr lang="en-US" altLang="ja-JP" sz="2000" b="0" dirty="0" smtClean="0">
              <a:latin typeface="メイリオ" panose="020B0604030504040204" pitchFamily="50" charset="-128"/>
            </a:endParaRPr>
          </a:p>
        </p:txBody>
      </p:sp>
      <p:sp>
        <p:nvSpPr>
          <p:cNvPr id="18" name="AutoShape 7"/>
          <p:cNvSpPr>
            <a:spLocks noChangeArrowheads="1"/>
          </p:cNvSpPr>
          <p:nvPr/>
        </p:nvSpPr>
        <p:spPr bwMode="auto">
          <a:xfrm>
            <a:off x="7302687" y="3119135"/>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20" name="AutoShape 7"/>
          <p:cNvSpPr>
            <a:spLocks noChangeArrowheads="1"/>
          </p:cNvSpPr>
          <p:nvPr/>
        </p:nvSpPr>
        <p:spPr bwMode="auto">
          <a:xfrm>
            <a:off x="8466046" y="3119135"/>
            <a:ext cx="1123621"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訪問リハ</a:t>
            </a:r>
            <a:endParaRPr lang="ja-JP" altLang="en-US" sz="1400" dirty="0">
              <a:solidFill>
                <a:srgbClr val="FFFFFF"/>
              </a:solidFill>
              <a:latin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816287500"/>
              </p:ext>
            </p:extLst>
          </p:nvPr>
        </p:nvGraphicFramePr>
        <p:xfrm>
          <a:off x="1255605" y="3697330"/>
          <a:ext cx="8197896" cy="2471633"/>
        </p:xfrm>
        <a:graphic>
          <a:graphicData uri="http://schemas.openxmlformats.org/drawingml/2006/table">
            <a:tbl>
              <a:tblPr firstRow="1" bandRow="1">
                <a:tableStyleId>{5C22544A-7EE6-4342-B048-85BDC9FD1C3A}</a:tableStyleId>
              </a:tblPr>
              <a:tblGrid>
                <a:gridCol w="997095">
                  <a:extLst>
                    <a:ext uri="{9D8B030D-6E8A-4147-A177-3AD203B41FA5}">
                      <a16:colId xmlns:a16="http://schemas.microsoft.com/office/drawing/2014/main" val="2761630510"/>
                    </a:ext>
                  </a:extLst>
                </a:gridCol>
                <a:gridCol w="1764196">
                  <a:extLst>
                    <a:ext uri="{9D8B030D-6E8A-4147-A177-3AD203B41FA5}">
                      <a16:colId xmlns:a16="http://schemas.microsoft.com/office/drawing/2014/main" val="2836052713"/>
                    </a:ext>
                  </a:extLst>
                </a:gridCol>
                <a:gridCol w="1872208">
                  <a:extLst>
                    <a:ext uri="{9D8B030D-6E8A-4147-A177-3AD203B41FA5}">
                      <a16:colId xmlns:a16="http://schemas.microsoft.com/office/drawing/2014/main" val="1481165176"/>
                    </a:ext>
                  </a:extLst>
                </a:gridCol>
                <a:gridCol w="2414427">
                  <a:extLst>
                    <a:ext uri="{9D8B030D-6E8A-4147-A177-3AD203B41FA5}">
                      <a16:colId xmlns:a16="http://schemas.microsoft.com/office/drawing/2014/main" val="4093143935"/>
                    </a:ext>
                  </a:extLst>
                </a:gridCol>
                <a:gridCol w="1149970">
                  <a:extLst>
                    <a:ext uri="{9D8B030D-6E8A-4147-A177-3AD203B41FA5}">
                      <a16:colId xmlns:a16="http://schemas.microsoft.com/office/drawing/2014/main" val="2906496335"/>
                    </a:ext>
                  </a:extLst>
                </a:gridCol>
              </a:tblGrid>
              <a:tr h="470220">
                <a:tc>
                  <a:txBody>
                    <a:bodyPr/>
                    <a:lstStyle/>
                    <a:p>
                      <a:endParaRPr kumimoji="1" lang="ja-JP" altLang="en-US" dirty="0">
                        <a:solidFill>
                          <a:schemeClr val="tx1">
                            <a:lumMod val="95000"/>
                            <a:lumOff val="5000"/>
                          </a:schemeClr>
                        </a:solidFill>
                      </a:endParaRPr>
                    </a:p>
                  </a:txBody>
                  <a:tcPr/>
                </a:tc>
                <a:tc>
                  <a:txBody>
                    <a:bodyPr/>
                    <a:lstStyle/>
                    <a:p>
                      <a:pPr algn="ctr"/>
                      <a:r>
                        <a:rPr kumimoji="1" lang="ja-JP" altLang="en-US" sz="1600" b="0" dirty="0" smtClean="0">
                          <a:solidFill>
                            <a:schemeClr val="tx1">
                              <a:lumMod val="95000"/>
                              <a:lumOff val="5000"/>
                            </a:schemeClr>
                          </a:solidFill>
                          <a:latin typeface="+mj-ea"/>
                          <a:ea typeface="+mj-ea"/>
                        </a:rPr>
                        <a:t>加算</a:t>
                      </a:r>
                      <a:r>
                        <a:rPr kumimoji="1" lang="en-US" altLang="ja-JP" sz="1600" b="0" dirty="0" smtClean="0">
                          <a:solidFill>
                            <a:schemeClr val="tx1">
                              <a:lumMod val="95000"/>
                              <a:lumOff val="5000"/>
                            </a:schemeClr>
                          </a:solidFill>
                          <a:latin typeface="+mj-ea"/>
                          <a:ea typeface="+mj-ea"/>
                        </a:rPr>
                        <a:t>Ⅰ</a:t>
                      </a:r>
                    </a:p>
                    <a:p>
                      <a:pPr algn="ctr"/>
                      <a:r>
                        <a:rPr kumimoji="1" lang="ja-JP" altLang="en-US" sz="1200" b="0" dirty="0" smtClean="0">
                          <a:solidFill>
                            <a:schemeClr val="tx1">
                              <a:lumMod val="95000"/>
                              <a:lumOff val="5000"/>
                            </a:schemeClr>
                          </a:solidFill>
                          <a:latin typeface="+mj-ea"/>
                          <a:ea typeface="+mj-ea"/>
                        </a:rPr>
                        <a:t>（新たな最上位区分）</a:t>
                      </a:r>
                      <a:endParaRPr kumimoji="1" lang="ja-JP" altLang="en-US" sz="1200" b="0" dirty="0">
                        <a:solidFill>
                          <a:schemeClr val="tx1">
                            <a:lumMod val="95000"/>
                            <a:lumOff val="5000"/>
                          </a:schemeClr>
                        </a:solidFill>
                        <a:latin typeface="+mj-ea"/>
                        <a:ea typeface="+mj-ea"/>
                      </a:endParaRPr>
                    </a:p>
                  </a:txBody>
                  <a:tcPr anchor="ctr"/>
                </a:tc>
                <a:tc>
                  <a:txBody>
                    <a:bodyPr/>
                    <a:lstStyle/>
                    <a:p>
                      <a:pPr algn="ctr"/>
                      <a:r>
                        <a:rPr kumimoji="1" lang="ja-JP" altLang="en-US" sz="1600" b="0" dirty="0" smtClean="0">
                          <a:solidFill>
                            <a:schemeClr val="tx1">
                              <a:lumMod val="95000"/>
                              <a:lumOff val="5000"/>
                            </a:schemeClr>
                          </a:solidFill>
                          <a:latin typeface="+mj-ea"/>
                          <a:ea typeface="+mj-ea"/>
                        </a:rPr>
                        <a:t>加算</a:t>
                      </a:r>
                      <a:r>
                        <a:rPr kumimoji="1" lang="en-US" altLang="ja-JP" sz="1600" b="0" dirty="0" smtClean="0">
                          <a:solidFill>
                            <a:schemeClr val="tx1">
                              <a:lumMod val="95000"/>
                              <a:lumOff val="5000"/>
                            </a:schemeClr>
                          </a:solidFill>
                          <a:latin typeface="+mj-ea"/>
                          <a:ea typeface="+mj-ea"/>
                        </a:rPr>
                        <a:t>Ⅱ</a:t>
                      </a:r>
                    </a:p>
                    <a:p>
                      <a:pPr algn="ctr"/>
                      <a:r>
                        <a:rPr kumimoji="1" lang="en-US" altLang="ja-JP" sz="1200" b="0" dirty="0" smtClean="0">
                          <a:solidFill>
                            <a:schemeClr val="tx1">
                              <a:lumMod val="95000"/>
                              <a:lumOff val="5000"/>
                            </a:schemeClr>
                          </a:solidFill>
                          <a:latin typeface="+mj-ea"/>
                          <a:ea typeface="+mj-ea"/>
                        </a:rPr>
                        <a:t>(</a:t>
                      </a:r>
                      <a:r>
                        <a:rPr kumimoji="1" lang="ja-JP" altLang="en-US" sz="1200" b="0" dirty="0" smtClean="0">
                          <a:solidFill>
                            <a:schemeClr val="tx1">
                              <a:lumMod val="95000"/>
                              <a:lumOff val="5000"/>
                            </a:schemeClr>
                          </a:solidFill>
                          <a:latin typeface="+mj-ea"/>
                          <a:ea typeface="+mj-ea"/>
                        </a:rPr>
                        <a:t>改正前の加算</a:t>
                      </a:r>
                      <a:r>
                        <a:rPr kumimoji="1" lang="en-US" altLang="ja-JP" sz="1200" b="0" dirty="0" smtClean="0">
                          <a:solidFill>
                            <a:schemeClr val="tx1">
                              <a:lumMod val="95000"/>
                              <a:lumOff val="5000"/>
                            </a:schemeClr>
                          </a:solidFill>
                          <a:latin typeface="+mj-ea"/>
                          <a:ea typeface="+mj-ea"/>
                        </a:rPr>
                        <a:t>Ⅰ</a:t>
                      </a:r>
                      <a:r>
                        <a:rPr kumimoji="1" lang="ja-JP" altLang="en-US" sz="1200" b="0" dirty="0" smtClean="0">
                          <a:solidFill>
                            <a:schemeClr val="tx1">
                              <a:lumMod val="95000"/>
                              <a:lumOff val="5000"/>
                            </a:schemeClr>
                          </a:solidFill>
                          <a:latin typeface="+mj-ea"/>
                          <a:ea typeface="+mj-ea"/>
                        </a:rPr>
                        <a:t>イ相当</a:t>
                      </a:r>
                      <a:r>
                        <a:rPr kumimoji="1" lang="en-US" altLang="ja-JP" sz="1200" b="0" dirty="0" smtClean="0">
                          <a:solidFill>
                            <a:schemeClr val="tx1">
                              <a:lumMod val="95000"/>
                              <a:lumOff val="5000"/>
                            </a:schemeClr>
                          </a:solidFill>
                          <a:latin typeface="+mj-ea"/>
                          <a:ea typeface="+mj-ea"/>
                        </a:rPr>
                        <a:t>)</a:t>
                      </a:r>
                      <a:endParaRPr kumimoji="1" lang="ja-JP" altLang="en-US" sz="1200" b="0" dirty="0">
                        <a:solidFill>
                          <a:schemeClr val="tx1">
                            <a:lumMod val="95000"/>
                            <a:lumOff val="5000"/>
                          </a:schemeClr>
                        </a:solidFill>
                        <a:latin typeface="+mj-ea"/>
                        <a:ea typeface="+mj-ea"/>
                      </a:endParaRPr>
                    </a:p>
                  </a:txBody>
                  <a:tcPr anchor="ctr"/>
                </a:tc>
                <a:tc>
                  <a:txBody>
                    <a:bodyPr/>
                    <a:lstStyle/>
                    <a:p>
                      <a:pPr algn="ctr"/>
                      <a:r>
                        <a:rPr kumimoji="1" lang="ja-JP" altLang="en-US" sz="1600" b="0" dirty="0" smtClean="0">
                          <a:solidFill>
                            <a:schemeClr val="tx1">
                              <a:lumMod val="95000"/>
                              <a:lumOff val="5000"/>
                            </a:schemeClr>
                          </a:solidFill>
                          <a:latin typeface="+mj-ea"/>
                          <a:ea typeface="+mj-ea"/>
                        </a:rPr>
                        <a:t>加算</a:t>
                      </a:r>
                      <a:r>
                        <a:rPr kumimoji="1" lang="en-US" altLang="ja-JP" sz="1600" b="0" dirty="0" smtClean="0">
                          <a:solidFill>
                            <a:schemeClr val="tx1">
                              <a:lumMod val="95000"/>
                              <a:lumOff val="5000"/>
                            </a:schemeClr>
                          </a:solidFill>
                          <a:latin typeface="+mj-ea"/>
                          <a:ea typeface="+mj-ea"/>
                        </a:rPr>
                        <a:t>Ⅲ</a:t>
                      </a:r>
                    </a:p>
                    <a:p>
                      <a:pPr algn="ctr"/>
                      <a:r>
                        <a:rPr kumimoji="1" lang="en-US" altLang="ja-JP" sz="1200" b="0" dirty="0" smtClean="0">
                          <a:solidFill>
                            <a:schemeClr val="tx1">
                              <a:lumMod val="95000"/>
                              <a:lumOff val="5000"/>
                            </a:schemeClr>
                          </a:solidFill>
                          <a:latin typeface="+mj-ea"/>
                          <a:ea typeface="+mj-ea"/>
                        </a:rPr>
                        <a:t>(</a:t>
                      </a:r>
                      <a:r>
                        <a:rPr kumimoji="1" lang="ja-JP" altLang="en-US" sz="1200" b="0" dirty="0" smtClean="0">
                          <a:solidFill>
                            <a:schemeClr val="tx1">
                              <a:lumMod val="95000"/>
                              <a:lumOff val="5000"/>
                            </a:schemeClr>
                          </a:solidFill>
                          <a:latin typeface="+mj-ea"/>
                          <a:ea typeface="+mj-ea"/>
                        </a:rPr>
                        <a:t>改正前の加算</a:t>
                      </a:r>
                      <a:r>
                        <a:rPr kumimoji="1" lang="en-US" altLang="ja-JP" sz="1200" b="0" dirty="0" smtClean="0">
                          <a:solidFill>
                            <a:schemeClr val="tx1">
                              <a:lumMod val="95000"/>
                              <a:lumOff val="5000"/>
                            </a:schemeClr>
                          </a:solidFill>
                          <a:latin typeface="+mj-ea"/>
                          <a:ea typeface="+mj-ea"/>
                        </a:rPr>
                        <a:t>Ⅰ</a:t>
                      </a:r>
                      <a:r>
                        <a:rPr kumimoji="1" lang="ja-JP" altLang="en-US" sz="1200" b="0" dirty="0" smtClean="0">
                          <a:solidFill>
                            <a:schemeClr val="tx1">
                              <a:lumMod val="95000"/>
                              <a:lumOff val="5000"/>
                            </a:schemeClr>
                          </a:solidFill>
                          <a:latin typeface="+mj-ea"/>
                          <a:ea typeface="+mj-ea"/>
                        </a:rPr>
                        <a:t>ロ、加算</a:t>
                      </a:r>
                      <a:r>
                        <a:rPr kumimoji="1" lang="en-US" altLang="ja-JP" sz="1200" b="0" dirty="0" smtClean="0">
                          <a:solidFill>
                            <a:schemeClr val="tx1">
                              <a:lumMod val="95000"/>
                              <a:lumOff val="5000"/>
                            </a:schemeClr>
                          </a:solidFill>
                          <a:latin typeface="+mj-ea"/>
                          <a:ea typeface="+mj-ea"/>
                        </a:rPr>
                        <a:t>Ⅱ</a:t>
                      </a:r>
                      <a:r>
                        <a:rPr kumimoji="1" lang="ja-JP" altLang="en-US" sz="1200" b="0" dirty="0" err="1" smtClean="0">
                          <a:solidFill>
                            <a:schemeClr val="tx1">
                              <a:lumMod val="95000"/>
                              <a:lumOff val="5000"/>
                            </a:schemeClr>
                          </a:solidFill>
                          <a:latin typeface="+mj-ea"/>
                          <a:ea typeface="+mj-ea"/>
                        </a:rPr>
                        <a:t>、</a:t>
                      </a:r>
                      <a:endParaRPr kumimoji="1" lang="en-US" altLang="ja-JP" sz="1200" b="0" dirty="0" smtClean="0">
                        <a:solidFill>
                          <a:schemeClr val="tx1">
                            <a:lumMod val="95000"/>
                            <a:lumOff val="5000"/>
                          </a:schemeClr>
                        </a:solidFill>
                        <a:latin typeface="+mj-ea"/>
                        <a:ea typeface="+mj-ea"/>
                      </a:endParaRPr>
                    </a:p>
                    <a:p>
                      <a:pPr algn="ctr"/>
                      <a:r>
                        <a:rPr kumimoji="1" lang="ja-JP" altLang="en-US" sz="1200" b="0" dirty="0" smtClean="0">
                          <a:solidFill>
                            <a:schemeClr val="tx1">
                              <a:lumMod val="95000"/>
                              <a:lumOff val="5000"/>
                            </a:schemeClr>
                          </a:solidFill>
                          <a:latin typeface="+mj-ea"/>
                          <a:ea typeface="+mj-ea"/>
                        </a:rPr>
                        <a:t>加算</a:t>
                      </a:r>
                      <a:r>
                        <a:rPr kumimoji="1" lang="en-US" altLang="ja-JP" sz="1200" b="0" dirty="0" smtClean="0">
                          <a:solidFill>
                            <a:schemeClr val="tx1">
                              <a:lumMod val="95000"/>
                              <a:lumOff val="5000"/>
                            </a:schemeClr>
                          </a:solidFill>
                          <a:latin typeface="+mj-ea"/>
                          <a:ea typeface="+mj-ea"/>
                        </a:rPr>
                        <a:t>Ⅲ</a:t>
                      </a:r>
                      <a:r>
                        <a:rPr kumimoji="1" lang="ja-JP" altLang="en-US" sz="1200" b="0" dirty="0" smtClean="0">
                          <a:solidFill>
                            <a:schemeClr val="tx1">
                              <a:lumMod val="95000"/>
                              <a:lumOff val="5000"/>
                            </a:schemeClr>
                          </a:solidFill>
                          <a:latin typeface="+mj-ea"/>
                          <a:ea typeface="+mj-ea"/>
                        </a:rPr>
                        <a:t>相当</a:t>
                      </a:r>
                      <a:r>
                        <a:rPr kumimoji="1" lang="en-US" altLang="ja-JP" sz="1200" b="0" dirty="0" smtClean="0">
                          <a:solidFill>
                            <a:schemeClr val="tx1">
                              <a:lumMod val="95000"/>
                              <a:lumOff val="5000"/>
                            </a:schemeClr>
                          </a:solidFill>
                          <a:latin typeface="+mj-ea"/>
                          <a:ea typeface="+mj-ea"/>
                        </a:rPr>
                        <a:t>)</a:t>
                      </a:r>
                      <a:endParaRPr kumimoji="1" lang="ja-JP" altLang="en-US" sz="1600" b="0" dirty="0">
                        <a:solidFill>
                          <a:schemeClr val="tx1">
                            <a:lumMod val="95000"/>
                            <a:lumOff val="5000"/>
                          </a:schemeClr>
                        </a:solidFill>
                        <a:latin typeface="+mj-ea"/>
                        <a:ea typeface="+mj-ea"/>
                      </a:endParaRPr>
                    </a:p>
                  </a:txBody>
                  <a:tcPr anchor="ctr"/>
                </a:tc>
                <a:tc>
                  <a:txBody>
                    <a:bodyPr/>
                    <a:lstStyle/>
                    <a:p>
                      <a:pPr algn="ctr"/>
                      <a:r>
                        <a:rPr kumimoji="1" lang="ja-JP" altLang="en-US" sz="1600" b="0" dirty="0" smtClean="0">
                          <a:solidFill>
                            <a:schemeClr val="tx1">
                              <a:lumMod val="95000"/>
                              <a:lumOff val="5000"/>
                            </a:schemeClr>
                          </a:solidFill>
                          <a:latin typeface="+mj-ea"/>
                          <a:ea typeface="+mj-ea"/>
                        </a:rPr>
                        <a:t>単位数</a:t>
                      </a:r>
                      <a:endParaRPr kumimoji="1" lang="ja-JP" altLang="en-US" sz="1600" b="0" dirty="0">
                        <a:solidFill>
                          <a:schemeClr val="tx1">
                            <a:lumMod val="95000"/>
                            <a:lumOff val="5000"/>
                          </a:schemeClr>
                        </a:solidFill>
                        <a:latin typeface="+mj-ea"/>
                        <a:ea typeface="+mj-ea"/>
                      </a:endParaRPr>
                    </a:p>
                  </a:txBody>
                  <a:tcPr anchor="ctr"/>
                </a:tc>
                <a:extLst>
                  <a:ext uri="{0D108BD9-81ED-4DB2-BD59-A6C34878D82A}">
                    <a16:rowId xmlns:a16="http://schemas.microsoft.com/office/drawing/2014/main" val="509521226"/>
                  </a:ext>
                </a:extLst>
              </a:tr>
              <a:tr h="1190870">
                <a:tc>
                  <a:txBody>
                    <a:bodyPr/>
                    <a:lstStyle/>
                    <a:p>
                      <a:r>
                        <a:rPr kumimoji="1" lang="ja-JP" altLang="en-US" sz="1600" dirty="0" smtClean="0">
                          <a:latin typeface="+mj-ea"/>
                          <a:ea typeface="+mj-ea"/>
                        </a:rPr>
                        <a:t>訪問入浴</a:t>
                      </a:r>
                      <a:endParaRPr kumimoji="1" lang="ja-JP" altLang="en-US" sz="1600" dirty="0">
                        <a:latin typeface="+mj-ea"/>
                        <a:ea typeface="+mj-ea"/>
                      </a:endParaRPr>
                    </a:p>
                  </a:txBody>
                  <a:tcPr/>
                </a:tc>
                <a:tc>
                  <a:txBody>
                    <a:bodyPr/>
                    <a:lstStyle/>
                    <a:p>
                      <a:r>
                        <a:rPr kumimoji="1" lang="ja-JP" altLang="en-US" sz="1200" u="sng" dirty="0" smtClean="0">
                          <a:latin typeface="+mj-ea"/>
                          <a:ea typeface="+mj-ea"/>
                        </a:rPr>
                        <a:t>以下のいずれかに該当すること。</a:t>
                      </a:r>
                    </a:p>
                    <a:p>
                      <a:r>
                        <a:rPr kumimoji="1" lang="ja-JP" altLang="en-US" sz="1200" u="sng" dirty="0" smtClean="0">
                          <a:latin typeface="+mj-ea"/>
                          <a:ea typeface="+mj-ea"/>
                        </a:rPr>
                        <a:t>①介護福祉士</a:t>
                      </a:r>
                      <a:r>
                        <a:rPr kumimoji="1" lang="en-US" altLang="ja-JP" sz="1200" u="sng" dirty="0" smtClean="0">
                          <a:latin typeface="+mj-ea"/>
                          <a:ea typeface="+mj-ea"/>
                        </a:rPr>
                        <a:t>60%</a:t>
                      </a:r>
                      <a:r>
                        <a:rPr kumimoji="1" lang="ja-JP" altLang="en-US" sz="1200" u="sng" dirty="0" smtClean="0">
                          <a:latin typeface="+mj-ea"/>
                          <a:ea typeface="+mj-ea"/>
                        </a:rPr>
                        <a:t>以上</a:t>
                      </a:r>
                    </a:p>
                    <a:p>
                      <a:r>
                        <a:rPr kumimoji="1" lang="ja-JP" altLang="en-US" sz="1200" u="sng" dirty="0" smtClean="0">
                          <a:latin typeface="+mj-ea"/>
                          <a:ea typeface="+mj-ea"/>
                        </a:rPr>
                        <a:t>②勤続</a:t>
                      </a:r>
                      <a:r>
                        <a:rPr kumimoji="1" lang="en-US" altLang="ja-JP" sz="1200" u="sng" dirty="0" smtClean="0">
                          <a:latin typeface="+mj-ea"/>
                          <a:ea typeface="+mj-ea"/>
                        </a:rPr>
                        <a:t>10</a:t>
                      </a:r>
                      <a:r>
                        <a:rPr kumimoji="1" lang="ja-JP" altLang="en-US" sz="1200" u="sng" dirty="0" smtClean="0">
                          <a:latin typeface="+mj-ea"/>
                          <a:ea typeface="+mj-ea"/>
                        </a:rPr>
                        <a:t>年以上介護福祉士</a:t>
                      </a:r>
                      <a:r>
                        <a:rPr kumimoji="1" lang="en-US" altLang="ja-JP" sz="1200" u="sng" dirty="0" smtClean="0">
                          <a:latin typeface="+mj-ea"/>
                          <a:ea typeface="+mj-ea"/>
                        </a:rPr>
                        <a:t>25</a:t>
                      </a:r>
                      <a:r>
                        <a:rPr kumimoji="1" lang="ja-JP" altLang="en-US" sz="1200" u="sng" dirty="0" smtClean="0">
                          <a:latin typeface="+mj-ea"/>
                          <a:ea typeface="+mj-ea"/>
                        </a:rPr>
                        <a:t>％以上</a:t>
                      </a:r>
                      <a:endParaRPr kumimoji="1" lang="ja-JP" altLang="en-US" sz="1200" u="sng" dirty="0">
                        <a:latin typeface="+mj-ea"/>
                        <a:ea typeface="+mj-ea"/>
                      </a:endParaRPr>
                    </a:p>
                  </a:txBody>
                  <a:tcPr/>
                </a:tc>
                <a:tc>
                  <a:txBody>
                    <a:bodyPr/>
                    <a:lstStyle/>
                    <a:p>
                      <a:r>
                        <a:rPr kumimoji="1" lang="ja-JP" altLang="en-US" sz="1200" dirty="0" smtClean="0">
                          <a:latin typeface="+mj-ea"/>
                          <a:ea typeface="+mj-ea"/>
                        </a:rPr>
                        <a:t>介護福祉士</a:t>
                      </a:r>
                      <a:r>
                        <a:rPr kumimoji="1" lang="en-US" altLang="ja-JP" sz="1200" dirty="0" smtClean="0">
                          <a:latin typeface="+mj-ea"/>
                          <a:ea typeface="+mj-ea"/>
                        </a:rPr>
                        <a:t>40%</a:t>
                      </a:r>
                      <a:r>
                        <a:rPr kumimoji="1" lang="ja-JP" altLang="en-US" sz="1200" dirty="0" smtClean="0">
                          <a:latin typeface="+mj-ea"/>
                          <a:ea typeface="+mj-ea"/>
                        </a:rPr>
                        <a:t>以上又は介護福祉士、実務者研修修了者、基礎研修修了者の合計が</a:t>
                      </a:r>
                      <a:r>
                        <a:rPr kumimoji="1" lang="en-US" altLang="ja-JP" sz="1200" dirty="0" smtClean="0">
                          <a:latin typeface="+mj-ea"/>
                          <a:ea typeface="+mj-ea"/>
                        </a:rPr>
                        <a:t>60%</a:t>
                      </a:r>
                      <a:r>
                        <a:rPr kumimoji="1" lang="ja-JP" altLang="en-US" sz="1200" dirty="0" smtClean="0">
                          <a:latin typeface="+mj-ea"/>
                          <a:ea typeface="+mj-ea"/>
                        </a:rPr>
                        <a:t>以上</a:t>
                      </a:r>
                      <a:endParaRPr kumimoji="1" lang="ja-JP" altLang="en-US" sz="1200" dirty="0">
                        <a:latin typeface="+mj-ea"/>
                        <a:ea typeface="+mj-ea"/>
                      </a:endParaRPr>
                    </a:p>
                  </a:txBody>
                  <a:tcPr/>
                </a:tc>
                <a:tc>
                  <a:txBody>
                    <a:bodyPr/>
                    <a:lstStyle/>
                    <a:p>
                      <a:r>
                        <a:rPr kumimoji="1" lang="ja-JP" altLang="en-US" sz="1200" u="sng" dirty="0" smtClean="0">
                          <a:latin typeface="+mj-ea"/>
                          <a:ea typeface="+mj-ea"/>
                        </a:rPr>
                        <a:t>以下のいずれかに該当すること</a:t>
                      </a:r>
                      <a:r>
                        <a:rPr kumimoji="1" lang="ja-JP" altLang="en-US" sz="1200" dirty="0" smtClean="0">
                          <a:latin typeface="+mj-ea"/>
                          <a:ea typeface="+mj-ea"/>
                        </a:rPr>
                        <a:t>。</a:t>
                      </a:r>
                    </a:p>
                    <a:p>
                      <a:r>
                        <a:rPr kumimoji="1" lang="ja-JP" altLang="en-US" sz="1200" dirty="0" smtClean="0">
                          <a:latin typeface="+mj-ea"/>
                          <a:ea typeface="+mj-ea"/>
                        </a:rPr>
                        <a:t>①介護福祉士</a:t>
                      </a:r>
                      <a:r>
                        <a:rPr kumimoji="1" lang="en-US" altLang="ja-JP" sz="1200" dirty="0" smtClean="0">
                          <a:latin typeface="+mj-ea"/>
                          <a:ea typeface="+mj-ea"/>
                        </a:rPr>
                        <a:t>30%</a:t>
                      </a:r>
                      <a:r>
                        <a:rPr kumimoji="1" lang="ja-JP" altLang="en-US" sz="1200" dirty="0" smtClean="0">
                          <a:latin typeface="+mj-ea"/>
                          <a:ea typeface="+mj-ea"/>
                        </a:rPr>
                        <a:t>以上又は介護福祉士、実務者研修修了者、基礎研修修了者の合計が</a:t>
                      </a:r>
                      <a:r>
                        <a:rPr kumimoji="1" lang="en-US" altLang="ja-JP" sz="1200" dirty="0" smtClean="0">
                          <a:latin typeface="+mj-ea"/>
                          <a:ea typeface="+mj-ea"/>
                        </a:rPr>
                        <a:t>50%</a:t>
                      </a:r>
                      <a:r>
                        <a:rPr kumimoji="1" lang="ja-JP" altLang="en-US" sz="1200" dirty="0" smtClean="0">
                          <a:latin typeface="+mj-ea"/>
                          <a:ea typeface="+mj-ea"/>
                        </a:rPr>
                        <a:t>以上</a:t>
                      </a:r>
                    </a:p>
                    <a:p>
                      <a:r>
                        <a:rPr kumimoji="1" lang="ja-JP" altLang="en-US" sz="1200" u="sng" dirty="0" smtClean="0">
                          <a:latin typeface="+mj-ea"/>
                          <a:ea typeface="+mj-ea"/>
                        </a:rPr>
                        <a:t>② 勤続</a:t>
                      </a:r>
                      <a:r>
                        <a:rPr kumimoji="1" lang="en-US" altLang="ja-JP" sz="1200" u="sng" dirty="0" smtClean="0">
                          <a:latin typeface="+mj-ea"/>
                          <a:ea typeface="+mj-ea"/>
                        </a:rPr>
                        <a:t>7</a:t>
                      </a:r>
                      <a:r>
                        <a:rPr kumimoji="1" lang="ja-JP" altLang="en-US" sz="1200" u="sng" dirty="0" smtClean="0">
                          <a:latin typeface="+mj-ea"/>
                          <a:ea typeface="+mj-ea"/>
                        </a:rPr>
                        <a:t>年以上の者が</a:t>
                      </a:r>
                      <a:r>
                        <a:rPr kumimoji="1" lang="en-US" altLang="ja-JP" sz="1200" u="sng" dirty="0" smtClean="0">
                          <a:latin typeface="+mj-ea"/>
                          <a:ea typeface="+mj-ea"/>
                        </a:rPr>
                        <a:t>30%</a:t>
                      </a:r>
                      <a:r>
                        <a:rPr kumimoji="1" lang="ja-JP" altLang="en-US" sz="1200" u="sng" dirty="0" smtClean="0">
                          <a:latin typeface="+mj-ea"/>
                          <a:ea typeface="+mj-ea"/>
                        </a:rPr>
                        <a:t>以上</a:t>
                      </a:r>
                    </a:p>
                  </a:txBody>
                  <a:tcPr/>
                </a:tc>
                <a:tc>
                  <a:txBody>
                    <a:bodyPr/>
                    <a:lstStyle/>
                    <a:p>
                      <a:r>
                        <a:rPr kumimoji="1" lang="en-US" altLang="ja-JP" sz="1200" dirty="0" smtClean="0">
                          <a:latin typeface="+mj-ea"/>
                          <a:ea typeface="+mj-ea"/>
                        </a:rPr>
                        <a:t>Ⅰ 44</a:t>
                      </a:r>
                      <a:r>
                        <a:rPr kumimoji="1" lang="ja-JP" altLang="en-US" sz="1200" dirty="0" smtClean="0">
                          <a:latin typeface="+mj-ea"/>
                          <a:ea typeface="+mj-ea"/>
                        </a:rPr>
                        <a:t>単位</a:t>
                      </a:r>
                      <a:r>
                        <a:rPr kumimoji="1" lang="en-US" altLang="ja-JP" sz="1200" dirty="0" smtClean="0">
                          <a:latin typeface="+mj-ea"/>
                          <a:ea typeface="+mj-ea"/>
                        </a:rPr>
                        <a:t>/</a:t>
                      </a:r>
                      <a:r>
                        <a:rPr kumimoji="1" lang="ja-JP" altLang="en-US" sz="1200" dirty="0" smtClean="0">
                          <a:latin typeface="+mj-ea"/>
                          <a:ea typeface="+mj-ea"/>
                        </a:rPr>
                        <a:t>回</a:t>
                      </a:r>
                      <a:endParaRPr kumimoji="1" lang="en-US" altLang="ja-JP" sz="1200" dirty="0" smtClean="0">
                        <a:latin typeface="+mj-ea"/>
                        <a:ea typeface="+mj-ea"/>
                      </a:endParaRPr>
                    </a:p>
                    <a:p>
                      <a:r>
                        <a:rPr lang="en-US" altLang="ja-JP" sz="1200" dirty="0" smtClean="0">
                          <a:latin typeface="+mj-ea"/>
                          <a:ea typeface="+mj-ea"/>
                        </a:rPr>
                        <a:t>Ⅱ 36</a:t>
                      </a:r>
                      <a:r>
                        <a:rPr lang="ja-JP" altLang="en-US" sz="1200" dirty="0" smtClean="0">
                          <a:latin typeface="+mj-ea"/>
                          <a:ea typeface="+mj-ea"/>
                        </a:rPr>
                        <a:t>単位</a:t>
                      </a:r>
                      <a:r>
                        <a:rPr lang="en-US" altLang="ja-JP" sz="1200" dirty="0" smtClean="0">
                          <a:latin typeface="+mj-ea"/>
                          <a:ea typeface="+mj-ea"/>
                        </a:rPr>
                        <a:t>/</a:t>
                      </a:r>
                      <a:r>
                        <a:rPr lang="ja-JP" altLang="en-US" sz="1200" dirty="0" smtClean="0">
                          <a:latin typeface="+mj-ea"/>
                          <a:ea typeface="+mj-ea"/>
                        </a:rPr>
                        <a:t>回</a:t>
                      </a:r>
                      <a:endParaRPr lang="en-US" altLang="ja-JP" sz="1200" dirty="0" smtClean="0">
                        <a:latin typeface="+mj-ea"/>
                        <a:ea typeface="+mj-ea"/>
                      </a:endParaRPr>
                    </a:p>
                    <a:p>
                      <a:r>
                        <a:rPr kumimoji="1" lang="en-US" altLang="ja-JP" sz="1200" dirty="0" smtClean="0">
                          <a:latin typeface="+mj-ea"/>
                          <a:ea typeface="+mj-ea"/>
                        </a:rPr>
                        <a:t>Ⅲ 12</a:t>
                      </a:r>
                      <a:r>
                        <a:rPr kumimoji="1" lang="ja-JP" altLang="en-US" sz="1200" dirty="0" smtClean="0">
                          <a:latin typeface="+mj-ea"/>
                          <a:ea typeface="+mj-ea"/>
                        </a:rPr>
                        <a:t>単位</a:t>
                      </a:r>
                      <a:r>
                        <a:rPr kumimoji="1" lang="en-US" altLang="ja-JP" sz="1200" dirty="0" smtClean="0">
                          <a:latin typeface="+mj-ea"/>
                          <a:ea typeface="+mj-ea"/>
                        </a:rPr>
                        <a:t>/</a:t>
                      </a:r>
                      <a:r>
                        <a:rPr kumimoji="1" lang="ja-JP" altLang="en-US" sz="1200" dirty="0" smtClean="0">
                          <a:latin typeface="+mj-ea"/>
                          <a:ea typeface="+mj-ea"/>
                        </a:rPr>
                        <a:t>回</a:t>
                      </a:r>
                      <a:endParaRPr kumimoji="1" lang="ja-JP" altLang="en-US" sz="1200" dirty="0">
                        <a:latin typeface="+mj-ea"/>
                        <a:ea typeface="+mj-ea"/>
                      </a:endParaRPr>
                    </a:p>
                  </a:txBody>
                  <a:tcPr/>
                </a:tc>
                <a:extLst>
                  <a:ext uri="{0D108BD9-81ED-4DB2-BD59-A6C34878D82A}">
                    <a16:rowId xmlns:a16="http://schemas.microsoft.com/office/drawing/2014/main" val="4284140782"/>
                  </a:ext>
                </a:extLst>
              </a:tr>
              <a:tr h="579723">
                <a:tc>
                  <a:txBody>
                    <a:bodyPr/>
                    <a:lstStyle/>
                    <a:p>
                      <a:r>
                        <a:rPr kumimoji="1" lang="ja-JP" altLang="en-US" sz="1600" dirty="0" smtClean="0">
                          <a:latin typeface="+mj-ea"/>
                          <a:ea typeface="+mj-ea"/>
                        </a:rPr>
                        <a:t>訪問リハ</a:t>
                      </a:r>
                      <a:endParaRPr kumimoji="1" lang="ja-JP" altLang="en-US" sz="1600" dirty="0">
                        <a:latin typeface="+mj-ea"/>
                        <a:ea typeface="+mj-ea"/>
                      </a:endParaRPr>
                    </a:p>
                  </a:txBody>
                  <a:tcPr/>
                </a:tc>
                <a:tc>
                  <a:txBody>
                    <a:bodyPr/>
                    <a:lstStyle/>
                    <a:p>
                      <a:pPr algn="ctr"/>
                      <a:r>
                        <a:rPr kumimoji="1" lang="ja-JP" altLang="en-US" sz="1200" dirty="0" smtClean="0">
                          <a:latin typeface="+mj-ea"/>
                          <a:ea typeface="+mj-ea"/>
                        </a:rPr>
                        <a:t>－</a:t>
                      </a:r>
                      <a:endParaRPr kumimoji="1" lang="ja-JP" altLang="en-US" sz="1200" dirty="0">
                        <a:latin typeface="+mj-ea"/>
                        <a:ea typeface="+mj-ea"/>
                      </a:endParaRPr>
                    </a:p>
                  </a:txBody>
                  <a:tcPr/>
                </a:tc>
                <a:tc>
                  <a:txBody>
                    <a:bodyPr/>
                    <a:lstStyle/>
                    <a:p>
                      <a:pPr algn="ctr"/>
                      <a:r>
                        <a:rPr kumimoji="1" lang="ja-JP" altLang="en-US" sz="1200" dirty="0" smtClean="0">
                          <a:latin typeface="+mj-ea"/>
                          <a:ea typeface="+mj-ea"/>
                        </a:rPr>
                        <a:t>－</a:t>
                      </a:r>
                      <a:endParaRPr kumimoji="1" lang="ja-JP" altLang="en-US" sz="1200" dirty="0">
                        <a:latin typeface="+mj-ea"/>
                        <a:ea typeface="+mj-ea"/>
                      </a:endParaRPr>
                    </a:p>
                  </a:txBody>
                  <a:tcPr/>
                </a:tc>
                <a:tc>
                  <a:txBody>
                    <a:bodyPr/>
                    <a:lstStyle/>
                    <a:p>
                      <a:r>
                        <a:rPr kumimoji="1" lang="en-US" altLang="ja-JP" sz="1200" u="sng" dirty="0" smtClean="0">
                          <a:latin typeface="+mj-ea"/>
                          <a:ea typeface="+mj-ea"/>
                        </a:rPr>
                        <a:t>(</a:t>
                      </a:r>
                      <a:r>
                        <a:rPr kumimoji="1" lang="ja-JP" altLang="en-US" sz="1200" u="sng" dirty="0" smtClean="0">
                          <a:latin typeface="+mj-ea"/>
                          <a:ea typeface="+mj-ea"/>
                        </a:rPr>
                        <a:t>イ</a:t>
                      </a:r>
                      <a:r>
                        <a:rPr kumimoji="1" lang="en-US" altLang="ja-JP" sz="1200" u="sng" dirty="0" smtClean="0">
                          <a:latin typeface="+mj-ea"/>
                          <a:ea typeface="+mj-ea"/>
                        </a:rPr>
                        <a:t>)</a:t>
                      </a:r>
                      <a:r>
                        <a:rPr kumimoji="1" lang="ja-JP" altLang="en-US" sz="1200" u="sng" dirty="0" smtClean="0">
                          <a:latin typeface="+mj-ea"/>
                          <a:ea typeface="+mj-ea"/>
                        </a:rPr>
                        <a:t> 勤続</a:t>
                      </a:r>
                      <a:r>
                        <a:rPr kumimoji="1" lang="en-US" altLang="ja-JP" sz="1200" u="sng" dirty="0" smtClean="0">
                          <a:latin typeface="+mj-ea"/>
                          <a:ea typeface="+mj-ea"/>
                        </a:rPr>
                        <a:t>7</a:t>
                      </a:r>
                      <a:r>
                        <a:rPr kumimoji="1" lang="ja-JP" altLang="en-US" sz="1200" u="sng" dirty="0" smtClean="0">
                          <a:latin typeface="+mj-ea"/>
                          <a:ea typeface="+mj-ea"/>
                        </a:rPr>
                        <a:t>年以上の者が</a:t>
                      </a:r>
                      <a:r>
                        <a:rPr kumimoji="1" lang="en-US" altLang="ja-JP" sz="1200" u="sng" dirty="0" smtClean="0">
                          <a:latin typeface="+mj-ea"/>
                          <a:ea typeface="+mj-ea"/>
                        </a:rPr>
                        <a:t>1</a:t>
                      </a:r>
                      <a:r>
                        <a:rPr kumimoji="1" lang="ja-JP" altLang="en-US" sz="1200" u="sng" dirty="0" smtClean="0">
                          <a:latin typeface="+mj-ea"/>
                          <a:ea typeface="+mj-ea"/>
                        </a:rPr>
                        <a:t>人以上</a:t>
                      </a:r>
                    </a:p>
                    <a:p>
                      <a:r>
                        <a:rPr kumimoji="1" lang="en-US" altLang="ja-JP" sz="1200" dirty="0" smtClean="0">
                          <a:latin typeface="+mj-ea"/>
                          <a:ea typeface="+mj-ea"/>
                        </a:rPr>
                        <a:t>(</a:t>
                      </a:r>
                      <a:r>
                        <a:rPr kumimoji="1" lang="ja-JP" altLang="en-US" sz="1200" dirty="0" smtClean="0">
                          <a:latin typeface="+mj-ea"/>
                          <a:ea typeface="+mj-ea"/>
                        </a:rPr>
                        <a:t>ロ</a:t>
                      </a:r>
                      <a:r>
                        <a:rPr kumimoji="1" lang="en-US" altLang="ja-JP" sz="1200" dirty="0" smtClean="0">
                          <a:latin typeface="+mj-ea"/>
                          <a:ea typeface="+mj-ea"/>
                        </a:rPr>
                        <a:t>)</a:t>
                      </a:r>
                      <a:r>
                        <a:rPr kumimoji="1" lang="ja-JP" altLang="en-US" sz="1200" dirty="0" smtClean="0">
                          <a:latin typeface="+mj-ea"/>
                          <a:ea typeface="+mj-ea"/>
                        </a:rPr>
                        <a:t> 勤続</a:t>
                      </a:r>
                      <a:r>
                        <a:rPr kumimoji="1" lang="en-US" altLang="ja-JP" sz="1200" dirty="0" smtClean="0">
                          <a:latin typeface="+mj-ea"/>
                          <a:ea typeface="+mj-ea"/>
                        </a:rPr>
                        <a:t>3</a:t>
                      </a:r>
                      <a:r>
                        <a:rPr kumimoji="1" lang="ja-JP" altLang="en-US" sz="1200" dirty="0" smtClean="0">
                          <a:latin typeface="+mj-ea"/>
                          <a:ea typeface="+mj-ea"/>
                        </a:rPr>
                        <a:t>年以上の者が</a:t>
                      </a:r>
                      <a:r>
                        <a:rPr kumimoji="1" lang="en-US" altLang="ja-JP" sz="1200" dirty="0" smtClean="0">
                          <a:latin typeface="+mj-ea"/>
                          <a:ea typeface="+mj-ea"/>
                        </a:rPr>
                        <a:t>1</a:t>
                      </a:r>
                      <a:r>
                        <a:rPr kumimoji="1" lang="ja-JP" altLang="en-US" sz="1200" dirty="0" smtClean="0">
                          <a:latin typeface="+mj-ea"/>
                          <a:ea typeface="+mj-ea"/>
                        </a:rPr>
                        <a:t>人以上</a:t>
                      </a:r>
                      <a:endParaRPr kumimoji="1" lang="ja-JP" altLang="en-US" sz="1200" dirty="0">
                        <a:latin typeface="+mj-ea"/>
                        <a:ea typeface="+mj-ea"/>
                      </a:endParaRPr>
                    </a:p>
                  </a:txBody>
                  <a:tcPr/>
                </a:tc>
                <a:tc>
                  <a:txBody>
                    <a:bodyPr/>
                    <a:lstStyle/>
                    <a:p>
                      <a:r>
                        <a:rPr kumimoji="1" lang="en-US" altLang="ja-JP" sz="1200" dirty="0" smtClean="0">
                          <a:latin typeface="+mj-ea"/>
                          <a:ea typeface="+mj-ea"/>
                        </a:rPr>
                        <a:t>(</a:t>
                      </a:r>
                      <a:r>
                        <a:rPr kumimoji="1" lang="ja-JP" altLang="en-US" sz="1200" dirty="0" smtClean="0">
                          <a:latin typeface="+mj-ea"/>
                          <a:ea typeface="+mj-ea"/>
                        </a:rPr>
                        <a:t>イ</a:t>
                      </a:r>
                      <a:r>
                        <a:rPr kumimoji="1" lang="en-US" altLang="ja-JP" sz="1200" dirty="0" smtClean="0">
                          <a:latin typeface="+mj-ea"/>
                          <a:ea typeface="+mj-ea"/>
                        </a:rPr>
                        <a:t>)6</a:t>
                      </a:r>
                      <a:r>
                        <a:rPr kumimoji="1" lang="ja-JP" altLang="en-US" sz="1200" dirty="0" smtClean="0">
                          <a:latin typeface="+mj-ea"/>
                          <a:ea typeface="+mj-ea"/>
                        </a:rPr>
                        <a:t>単位</a:t>
                      </a:r>
                      <a:r>
                        <a:rPr kumimoji="1" lang="en-US" altLang="ja-JP" sz="1200" dirty="0" smtClean="0">
                          <a:latin typeface="+mj-ea"/>
                          <a:ea typeface="+mj-ea"/>
                        </a:rPr>
                        <a:t>/</a:t>
                      </a:r>
                      <a:r>
                        <a:rPr kumimoji="1" lang="ja-JP" altLang="en-US" sz="1200" dirty="0" smtClean="0">
                          <a:latin typeface="+mj-ea"/>
                          <a:ea typeface="+mj-ea"/>
                        </a:rPr>
                        <a:t>回</a:t>
                      </a:r>
                      <a:endParaRPr kumimoji="1" lang="en-US" altLang="ja-JP" sz="1200" dirty="0" smtClean="0">
                        <a:latin typeface="+mj-ea"/>
                        <a:ea typeface="+mj-ea"/>
                      </a:endParaRPr>
                    </a:p>
                    <a:p>
                      <a:r>
                        <a:rPr kumimoji="1" lang="en-US" altLang="ja-JP" sz="1200" dirty="0" smtClean="0">
                          <a:latin typeface="+mj-ea"/>
                          <a:ea typeface="+mj-ea"/>
                        </a:rPr>
                        <a:t>(</a:t>
                      </a:r>
                      <a:r>
                        <a:rPr kumimoji="1" lang="ja-JP" altLang="en-US" sz="1200" dirty="0" smtClean="0">
                          <a:latin typeface="+mj-ea"/>
                          <a:ea typeface="+mj-ea"/>
                        </a:rPr>
                        <a:t>ロ</a:t>
                      </a:r>
                      <a:r>
                        <a:rPr kumimoji="1" lang="en-US" altLang="ja-JP" sz="1200" dirty="0" smtClean="0">
                          <a:latin typeface="+mj-ea"/>
                          <a:ea typeface="+mj-ea"/>
                        </a:rPr>
                        <a:t>)3</a:t>
                      </a:r>
                      <a:r>
                        <a:rPr kumimoji="1" lang="ja-JP" altLang="en-US" sz="1200" dirty="0" smtClean="0">
                          <a:latin typeface="+mj-ea"/>
                          <a:ea typeface="+mj-ea"/>
                        </a:rPr>
                        <a:t>単位</a:t>
                      </a:r>
                      <a:r>
                        <a:rPr kumimoji="1" lang="en-US" altLang="ja-JP" sz="1200" dirty="0" smtClean="0">
                          <a:latin typeface="+mj-ea"/>
                          <a:ea typeface="+mj-ea"/>
                        </a:rPr>
                        <a:t>/</a:t>
                      </a:r>
                      <a:r>
                        <a:rPr kumimoji="1" lang="ja-JP" altLang="en-US" sz="1200" dirty="0" smtClean="0">
                          <a:latin typeface="+mj-ea"/>
                          <a:ea typeface="+mj-ea"/>
                        </a:rPr>
                        <a:t>回 </a:t>
                      </a:r>
                      <a:endParaRPr kumimoji="1" lang="ja-JP" altLang="en-US" sz="1200" dirty="0">
                        <a:latin typeface="+mj-ea"/>
                        <a:ea typeface="+mj-ea"/>
                      </a:endParaRPr>
                    </a:p>
                  </a:txBody>
                  <a:tcPr/>
                </a:tc>
                <a:extLst>
                  <a:ext uri="{0D108BD9-81ED-4DB2-BD59-A6C34878D82A}">
                    <a16:rowId xmlns:a16="http://schemas.microsoft.com/office/drawing/2014/main" val="128481567"/>
                  </a:ext>
                </a:extLst>
              </a:tr>
            </a:tbl>
          </a:graphicData>
        </a:graphic>
      </p:graphicFrame>
    </p:spTree>
    <p:extLst>
      <p:ext uri="{BB962C8B-B14F-4D97-AF65-F5344CB8AC3E}">
        <p14:creationId xmlns:p14="http://schemas.microsoft.com/office/powerpoint/2010/main" val="4004901025"/>
      </p:ext>
    </p:extLst>
  </p:cSld>
  <p:clrMapOvr>
    <a:masterClrMapping/>
  </p:clrMapOvr>
  <mc:AlternateContent xmlns:mc="http://schemas.openxmlformats.org/markup-compatibility/2006">
    <mc:Choice xmlns:p14="http://schemas.microsoft.com/office/powerpoint/2010/main" Requires="p14">
      <p:transition spd="slow" p14:dur="2000" advTm="443"/>
    </mc:Choice>
    <mc:Fallback>
      <p:transition spd="slow" advTm="443"/>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nchor="ctr"/>
          <a:lstStyle/>
          <a:p>
            <a:pPr eaLnBrk="1" hangingPunct="1"/>
            <a:r>
              <a:rPr lang="en-US" altLang="ja-JP" sz="2400" dirty="0" smtClean="0">
                <a:solidFill>
                  <a:srgbClr val="4D4D4D"/>
                </a:solidFill>
              </a:rPr>
              <a:t>1-</a:t>
            </a:r>
            <a:r>
              <a:rPr lang="ja-JP" altLang="en-US" sz="2400" dirty="0" smtClean="0">
                <a:solidFill>
                  <a:srgbClr val="4D4D4D"/>
                </a:solidFill>
              </a:rPr>
              <a:t>④　</a:t>
            </a:r>
            <a:r>
              <a:rPr lang="ja-JP" altLang="en-US" sz="2400" dirty="0">
                <a:solidFill>
                  <a:srgbClr val="4D4D4D"/>
                </a:solidFill>
              </a:rPr>
              <a:t>介護人材の確保・介護現場の</a:t>
            </a:r>
            <a:r>
              <a:rPr lang="ja-JP" altLang="en-US" sz="2400" dirty="0" smtClean="0">
                <a:solidFill>
                  <a:srgbClr val="4D4D4D"/>
                </a:solidFill>
              </a:rPr>
              <a:t>革新</a:t>
            </a:r>
          </a:p>
        </p:txBody>
      </p:sp>
      <p:sp>
        <p:nvSpPr>
          <p:cNvPr id="13316" name="AutoShape 7"/>
          <p:cNvSpPr>
            <a:spLocks noChangeArrowheads="1"/>
          </p:cNvSpPr>
          <p:nvPr/>
        </p:nvSpPr>
        <p:spPr bwMode="auto">
          <a:xfrm>
            <a:off x="949325" y="980551"/>
            <a:ext cx="7280039" cy="515399"/>
          </a:xfrm>
          <a:prstGeom prst="roundRect">
            <a:avLst>
              <a:gd name="adj" fmla="val 13384"/>
            </a:avLst>
          </a:prstGeom>
          <a:solidFill>
            <a:srgbClr val="0071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2000">
                <a:solidFill>
                  <a:srgbClr val="FFFFFF"/>
                </a:solidFill>
                <a:latin typeface="メイリオ" panose="020B0604030504040204" pitchFamily="50" charset="-128"/>
              </a:rPr>
              <a:t>介護職員の処遇改善や職場環境の改善に向けた取組の推進</a:t>
            </a:r>
            <a:endParaRPr lang="ja-JP" altLang="en-US" sz="2000" dirty="0">
              <a:solidFill>
                <a:srgbClr val="FFFFFF"/>
              </a:solidFill>
              <a:latin typeface="メイリオ" panose="020B0604030504040204" pitchFamily="50" charset="-128"/>
            </a:endParaRPr>
          </a:p>
        </p:txBody>
      </p:sp>
      <p:sp>
        <p:nvSpPr>
          <p:cNvPr id="6"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12</a:t>
            </a:fld>
            <a:endParaRPr lang="en-US" altLang="ja-JP" sz="2400" dirty="0">
              <a:latin typeface="+mn-lt"/>
            </a:endParaRPr>
          </a:p>
        </p:txBody>
      </p:sp>
      <p:sp>
        <p:nvSpPr>
          <p:cNvPr id="19" name="AutoShape 7"/>
          <p:cNvSpPr>
            <a:spLocks noChangeArrowheads="1"/>
          </p:cNvSpPr>
          <p:nvPr/>
        </p:nvSpPr>
        <p:spPr bwMode="auto">
          <a:xfrm>
            <a:off x="6138665" y="1700825"/>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17" name="AutoShape 5"/>
          <p:cNvSpPr>
            <a:spLocks noChangeArrowheads="1"/>
          </p:cNvSpPr>
          <p:nvPr/>
        </p:nvSpPr>
        <p:spPr bwMode="auto">
          <a:xfrm>
            <a:off x="949325" y="1683822"/>
            <a:ext cx="8064500" cy="40011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solidFill>
                  <a:schemeClr val="accent6">
                    <a:lumMod val="60000"/>
                    <a:lumOff val="40000"/>
                  </a:schemeClr>
                </a:solidFill>
                <a:latin typeface="メイリオ" panose="020B0604030504040204" pitchFamily="50" charset="-128"/>
              </a:rPr>
              <a:t>(4) </a:t>
            </a:r>
            <a:r>
              <a:rPr lang="ja-JP" altLang="en-US" sz="2000" b="0" dirty="0" smtClean="0">
                <a:solidFill>
                  <a:schemeClr val="accent6">
                    <a:lumMod val="60000"/>
                    <a:lumOff val="40000"/>
                  </a:schemeClr>
                </a:solidFill>
                <a:latin typeface="メイリオ" panose="020B0604030504040204" pitchFamily="50" charset="-128"/>
                <a:hlinkClick r:id="rId2"/>
              </a:rPr>
              <a:t>特定事業所加算の見直し</a:t>
            </a:r>
            <a:endParaRPr lang="en-US" altLang="ja-JP" sz="2000" b="0" dirty="0" smtClean="0">
              <a:latin typeface="メイリオ" panose="020B0604030504040204" pitchFamily="50" charset="-128"/>
            </a:endParaRPr>
          </a:p>
        </p:txBody>
      </p:sp>
      <p:sp>
        <p:nvSpPr>
          <p:cNvPr id="22" name="AutoShape 5"/>
          <p:cNvSpPr>
            <a:spLocks noChangeArrowheads="1"/>
          </p:cNvSpPr>
          <p:nvPr/>
        </p:nvSpPr>
        <p:spPr bwMode="auto">
          <a:xfrm>
            <a:off x="1247276" y="2245971"/>
            <a:ext cx="8100900" cy="320088"/>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smtClean="0">
                <a:latin typeface="メイリオ" panose="020B0604030504040204" pitchFamily="50" charset="-128"/>
              </a:rPr>
              <a:t>特定</a:t>
            </a:r>
            <a:r>
              <a:rPr lang="ja-JP" altLang="en-US" sz="1600" b="0" dirty="0">
                <a:latin typeface="メイリオ" panose="020B0604030504040204" pitchFamily="50" charset="-128"/>
              </a:rPr>
              <a:t>事業所加算（</a:t>
            </a:r>
            <a:r>
              <a:rPr lang="en-US" altLang="ja-JP" sz="1600" b="0" dirty="0">
                <a:latin typeface="メイリオ" panose="020B0604030504040204" pitchFamily="50" charset="-128"/>
              </a:rPr>
              <a:t>Ⅴ</a:t>
            </a:r>
            <a:r>
              <a:rPr lang="ja-JP" altLang="en-US" sz="1600" b="0" dirty="0" smtClean="0">
                <a:latin typeface="メイリオ" panose="020B0604030504040204" pitchFamily="50" charset="-128"/>
              </a:rPr>
              <a:t>）を新設</a:t>
            </a:r>
            <a:endParaRPr lang="en-US" altLang="ja-JP" sz="1600" b="0" dirty="0" smtClean="0">
              <a:latin typeface="メイリオ" panose="020B0604030504040204" pitchFamily="50" charset="-128"/>
            </a:endParaRPr>
          </a:p>
        </p:txBody>
      </p:sp>
      <p:sp>
        <p:nvSpPr>
          <p:cNvPr id="3" name="テキスト ボックス 2"/>
          <p:cNvSpPr txBox="1"/>
          <p:nvPr/>
        </p:nvSpPr>
        <p:spPr>
          <a:xfrm>
            <a:off x="1333670" y="2656071"/>
            <a:ext cx="7928111" cy="3293209"/>
          </a:xfrm>
          <a:prstGeom prst="rect">
            <a:avLst/>
          </a:prstGeom>
          <a:noFill/>
        </p:spPr>
        <p:txBody>
          <a:bodyPr wrap="square" rtlCol="0">
            <a:spAutoFit/>
          </a:bodyPr>
          <a:lstStyle/>
          <a:p>
            <a:r>
              <a:rPr lang="ja-JP" altLang="en-US" sz="1600" b="0" dirty="0">
                <a:latin typeface="+mj-ea"/>
                <a:ea typeface="+mj-ea"/>
              </a:rPr>
              <a:t>○ 体制要件 （</a:t>
            </a:r>
            <a:r>
              <a:rPr lang="en-US" altLang="ja-JP" sz="1600" b="0" dirty="0">
                <a:latin typeface="+mj-ea"/>
                <a:ea typeface="+mj-ea"/>
              </a:rPr>
              <a:t>※</a:t>
            </a:r>
            <a:r>
              <a:rPr lang="ja-JP" altLang="en-US" sz="1600" dirty="0">
                <a:latin typeface="+mj-ea"/>
                <a:ea typeface="+mj-ea"/>
              </a:rPr>
              <a:t>特定事業所加算（</a:t>
            </a:r>
            <a:r>
              <a:rPr lang="en-US" altLang="ja-JP" sz="1600" dirty="0">
                <a:latin typeface="+mj-ea"/>
                <a:ea typeface="+mj-ea"/>
              </a:rPr>
              <a:t>Ⅰ</a:t>
            </a:r>
            <a:r>
              <a:rPr lang="ja-JP" altLang="en-US" sz="1600" dirty="0">
                <a:latin typeface="+mj-ea"/>
                <a:ea typeface="+mj-ea"/>
              </a:rPr>
              <a:t>）～（</a:t>
            </a:r>
            <a:r>
              <a:rPr lang="en-US" altLang="ja-JP" sz="1600" dirty="0">
                <a:latin typeface="+mj-ea"/>
                <a:ea typeface="+mj-ea"/>
              </a:rPr>
              <a:t>Ⅲ</a:t>
            </a:r>
            <a:r>
              <a:rPr lang="ja-JP" altLang="en-US" sz="1600" dirty="0">
                <a:latin typeface="+mj-ea"/>
                <a:ea typeface="+mj-ea"/>
              </a:rPr>
              <a:t>）と同様</a:t>
            </a:r>
            <a:r>
              <a:rPr lang="ja-JP" altLang="en-US" sz="1600" b="0" dirty="0">
                <a:latin typeface="+mj-ea"/>
                <a:ea typeface="+mj-ea"/>
              </a:rPr>
              <a:t>）</a:t>
            </a:r>
          </a:p>
          <a:p>
            <a:r>
              <a:rPr lang="ja-JP" altLang="en-US" sz="1600" b="0" dirty="0">
                <a:latin typeface="+mj-ea"/>
                <a:ea typeface="+mj-ea"/>
              </a:rPr>
              <a:t>・訪問介護員等ごとに作成された研修計画に基づく研修の実施</a:t>
            </a:r>
          </a:p>
          <a:p>
            <a:r>
              <a:rPr lang="ja-JP" altLang="en-US" sz="1600" b="0" dirty="0">
                <a:latin typeface="+mj-ea"/>
                <a:ea typeface="+mj-ea"/>
              </a:rPr>
              <a:t>・利用者に関する情報又はサービス提供に当たっての留意事項の伝達等を目的と</a:t>
            </a:r>
            <a:r>
              <a:rPr lang="ja-JP" altLang="en-US" sz="1600" b="0" dirty="0" smtClean="0">
                <a:latin typeface="+mj-ea"/>
                <a:ea typeface="+mj-ea"/>
              </a:rPr>
              <a:t>した</a:t>
            </a:r>
            <a:endParaRPr lang="en-US" altLang="ja-JP" sz="1600" b="0" dirty="0" smtClean="0">
              <a:latin typeface="+mj-ea"/>
              <a:ea typeface="+mj-ea"/>
            </a:endParaRPr>
          </a:p>
          <a:p>
            <a:r>
              <a:rPr lang="ja-JP" altLang="en-US" sz="1600" b="0" dirty="0" smtClean="0">
                <a:latin typeface="+mj-ea"/>
                <a:ea typeface="+mj-ea"/>
              </a:rPr>
              <a:t>　会議</a:t>
            </a:r>
            <a:r>
              <a:rPr lang="ja-JP" altLang="en-US" sz="1600" b="0" dirty="0">
                <a:latin typeface="+mj-ea"/>
                <a:ea typeface="+mj-ea"/>
              </a:rPr>
              <a:t>の定期的な開催（</a:t>
            </a:r>
            <a:r>
              <a:rPr lang="ja-JP" altLang="en-US" sz="1600" dirty="0">
                <a:latin typeface="+mj-ea"/>
                <a:ea typeface="+mj-ea"/>
              </a:rPr>
              <a:t>テレビ</a:t>
            </a:r>
            <a:r>
              <a:rPr lang="ja-JP" altLang="en-US" sz="1600" dirty="0" smtClean="0">
                <a:latin typeface="+mj-ea"/>
                <a:ea typeface="+mj-ea"/>
              </a:rPr>
              <a:t>電話等</a:t>
            </a:r>
            <a:r>
              <a:rPr lang="ja-JP" altLang="en-US" sz="1600" dirty="0">
                <a:latin typeface="+mj-ea"/>
                <a:ea typeface="+mj-ea"/>
              </a:rPr>
              <a:t>のＩＣＴの活用が可能</a:t>
            </a:r>
            <a:r>
              <a:rPr lang="ja-JP" altLang="en-US" sz="1600" b="0" dirty="0">
                <a:latin typeface="+mj-ea"/>
                <a:ea typeface="+mj-ea"/>
              </a:rPr>
              <a:t>）（</a:t>
            </a:r>
            <a:r>
              <a:rPr lang="ja-JP" altLang="en-US" sz="1600" dirty="0">
                <a:latin typeface="+mj-ea"/>
                <a:ea typeface="+mj-ea"/>
              </a:rPr>
              <a:t>追加</a:t>
            </a:r>
            <a:r>
              <a:rPr lang="ja-JP" altLang="en-US" sz="1600" b="0" dirty="0">
                <a:latin typeface="+mj-ea"/>
                <a:ea typeface="+mj-ea"/>
              </a:rPr>
              <a:t>）</a:t>
            </a:r>
          </a:p>
          <a:p>
            <a:r>
              <a:rPr lang="ja-JP" altLang="en-US" sz="1600" b="0" dirty="0">
                <a:latin typeface="+mj-ea"/>
                <a:ea typeface="+mj-ea"/>
              </a:rPr>
              <a:t>・利用者情報の文書等による伝達、訪問介護員等からの報告</a:t>
            </a:r>
          </a:p>
          <a:p>
            <a:r>
              <a:rPr lang="ja-JP" altLang="en-US" sz="1600" b="0" dirty="0">
                <a:latin typeface="+mj-ea"/>
                <a:ea typeface="+mj-ea"/>
              </a:rPr>
              <a:t>・健康診断等の定期的な実施</a:t>
            </a:r>
          </a:p>
          <a:p>
            <a:r>
              <a:rPr lang="ja-JP" altLang="en-US" sz="1600" b="0" dirty="0">
                <a:latin typeface="+mj-ea"/>
                <a:ea typeface="+mj-ea"/>
              </a:rPr>
              <a:t>・緊急時等における対応方法の</a:t>
            </a:r>
            <a:r>
              <a:rPr lang="ja-JP" altLang="en-US" sz="1600" b="0" dirty="0" smtClean="0">
                <a:latin typeface="+mj-ea"/>
                <a:ea typeface="+mj-ea"/>
              </a:rPr>
              <a:t>明示</a:t>
            </a:r>
            <a:endParaRPr lang="en-US" altLang="ja-JP" sz="1600" b="0" dirty="0" smtClean="0">
              <a:latin typeface="+mj-ea"/>
              <a:ea typeface="+mj-ea"/>
            </a:endParaRPr>
          </a:p>
          <a:p>
            <a:endParaRPr lang="ja-JP" altLang="en-US" sz="1600" b="0" dirty="0">
              <a:latin typeface="+mj-ea"/>
              <a:ea typeface="+mj-ea"/>
            </a:endParaRPr>
          </a:p>
          <a:p>
            <a:r>
              <a:rPr lang="ja-JP" altLang="en-US" sz="1600" b="0" dirty="0">
                <a:latin typeface="+mj-ea"/>
                <a:ea typeface="+mj-ea"/>
              </a:rPr>
              <a:t>○ 人材要件</a:t>
            </a:r>
          </a:p>
          <a:p>
            <a:r>
              <a:rPr lang="ja-JP" altLang="en-US" sz="1600" b="0" dirty="0">
                <a:latin typeface="+mj-ea"/>
                <a:ea typeface="+mj-ea"/>
              </a:rPr>
              <a:t>・訪問介護員等の総数のうち、</a:t>
            </a:r>
            <a:r>
              <a:rPr lang="ja-JP" altLang="en-US" sz="1600" dirty="0">
                <a:latin typeface="+mj-ea"/>
                <a:ea typeface="+mj-ea"/>
              </a:rPr>
              <a:t>勤続年数７年以上の者の占める割合が</a:t>
            </a:r>
            <a:r>
              <a:rPr lang="en-US" altLang="ja-JP" sz="1600" dirty="0">
                <a:latin typeface="+mj-ea"/>
                <a:ea typeface="+mj-ea"/>
              </a:rPr>
              <a:t>30</a:t>
            </a:r>
            <a:r>
              <a:rPr lang="ja-JP" altLang="en-US" sz="1600" dirty="0">
                <a:latin typeface="+mj-ea"/>
                <a:ea typeface="+mj-ea"/>
              </a:rPr>
              <a:t>％以上</a:t>
            </a:r>
            <a:r>
              <a:rPr lang="ja-JP" altLang="en-US" sz="1600" b="0" dirty="0">
                <a:latin typeface="+mj-ea"/>
                <a:ea typeface="+mj-ea"/>
              </a:rPr>
              <a:t>で</a:t>
            </a:r>
            <a:r>
              <a:rPr lang="ja-JP" altLang="en-US" sz="1600" b="0" dirty="0" err="1" smtClean="0">
                <a:latin typeface="+mj-ea"/>
                <a:ea typeface="+mj-ea"/>
              </a:rPr>
              <a:t>あ</a:t>
            </a:r>
            <a:endParaRPr lang="en-US" altLang="ja-JP" sz="1600" b="0" dirty="0" smtClean="0">
              <a:latin typeface="+mj-ea"/>
              <a:ea typeface="+mj-ea"/>
            </a:endParaRPr>
          </a:p>
          <a:p>
            <a:r>
              <a:rPr lang="ja-JP" altLang="en-US" sz="1600" b="0" dirty="0" smtClean="0">
                <a:latin typeface="+mj-ea"/>
                <a:ea typeface="+mj-ea"/>
              </a:rPr>
              <a:t>　ること</a:t>
            </a:r>
            <a:endParaRPr lang="ja-JP" altLang="en-US" sz="1600" b="0" dirty="0">
              <a:latin typeface="+mj-ea"/>
              <a:ea typeface="+mj-ea"/>
            </a:endParaRPr>
          </a:p>
          <a:p>
            <a:r>
              <a:rPr lang="en-US" altLang="ja-JP" sz="1600" b="0" dirty="0">
                <a:latin typeface="+mj-ea"/>
                <a:ea typeface="+mj-ea"/>
              </a:rPr>
              <a:t>※</a:t>
            </a:r>
            <a:r>
              <a:rPr lang="ja-JP" altLang="en-US" sz="1600" b="0" dirty="0">
                <a:latin typeface="+mj-ea"/>
                <a:ea typeface="+mj-ea"/>
              </a:rPr>
              <a:t>加算（</a:t>
            </a:r>
            <a:r>
              <a:rPr lang="en-US" altLang="ja-JP" sz="1600" b="0" dirty="0">
                <a:latin typeface="+mj-ea"/>
                <a:ea typeface="+mj-ea"/>
              </a:rPr>
              <a:t>Ⅴ</a:t>
            </a:r>
            <a:r>
              <a:rPr lang="ja-JP" altLang="en-US" sz="1600" b="0" dirty="0">
                <a:latin typeface="+mj-ea"/>
                <a:ea typeface="+mj-ea"/>
              </a:rPr>
              <a:t>）は、加算（</a:t>
            </a:r>
            <a:r>
              <a:rPr lang="en-US" altLang="ja-JP" sz="1600" b="0" dirty="0">
                <a:latin typeface="+mj-ea"/>
                <a:ea typeface="+mj-ea"/>
              </a:rPr>
              <a:t>Ⅲ</a:t>
            </a:r>
            <a:r>
              <a:rPr lang="ja-JP" altLang="en-US" sz="1600" b="0" dirty="0">
                <a:latin typeface="+mj-ea"/>
                <a:ea typeface="+mj-ea"/>
              </a:rPr>
              <a:t>）（重度者対応要件による加算）との併算定が可能で</a:t>
            </a:r>
            <a:r>
              <a:rPr lang="ja-JP" altLang="en-US" sz="1600" b="0" dirty="0" smtClean="0">
                <a:latin typeface="+mj-ea"/>
                <a:ea typeface="+mj-ea"/>
              </a:rPr>
              <a:t>ある</a:t>
            </a:r>
            <a:endParaRPr lang="en-US" altLang="ja-JP" sz="1600" b="0" dirty="0" smtClean="0">
              <a:latin typeface="+mj-ea"/>
              <a:ea typeface="+mj-ea"/>
            </a:endParaRPr>
          </a:p>
          <a:p>
            <a:r>
              <a:rPr lang="ja-JP" altLang="en-US" sz="1600" b="0" dirty="0" smtClean="0">
                <a:latin typeface="+mj-ea"/>
                <a:ea typeface="+mj-ea"/>
              </a:rPr>
              <a:t>　が</a:t>
            </a:r>
            <a:r>
              <a:rPr lang="ja-JP" altLang="en-US" sz="1600" b="0" dirty="0">
                <a:latin typeface="+mj-ea"/>
                <a:ea typeface="+mj-ea"/>
              </a:rPr>
              <a:t>、加算</a:t>
            </a:r>
            <a:r>
              <a:rPr lang="en-US" altLang="ja-JP" sz="1600" b="0" dirty="0">
                <a:latin typeface="+mj-ea"/>
                <a:ea typeface="+mj-ea"/>
              </a:rPr>
              <a:t>(Ⅰ)</a:t>
            </a:r>
            <a:r>
              <a:rPr lang="ja-JP" altLang="en-US" sz="1600" b="0" dirty="0" err="1">
                <a:latin typeface="+mj-ea"/>
                <a:ea typeface="+mj-ea"/>
              </a:rPr>
              <a:t>、</a:t>
            </a:r>
            <a:r>
              <a:rPr lang="en-US" altLang="ja-JP" sz="1600" b="0" dirty="0">
                <a:latin typeface="+mj-ea"/>
                <a:ea typeface="+mj-ea"/>
              </a:rPr>
              <a:t>(Ⅱ)</a:t>
            </a:r>
            <a:r>
              <a:rPr lang="ja-JP" altLang="en-US" sz="1600" b="0" dirty="0" err="1">
                <a:latin typeface="+mj-ea"/>
                <a:ea typeface="+mj-ea"/>
              </a:rPr>
              <a:t>、</a:t>
            </a:r>
            <a:r>
              <a:rPr lang="en-US" altLang="ja-JP" sz="1600" b="0" dirty="0">
                <a:latin typeface="+mj-ea"/>
                <a:ea typeface="+mj-ea"/>
              </a:rPr>
              <a:t>(Ⅳ)</a:t>
            </a:r>
            <a:r>
              <a:rPr lang="ja-JP" altLang="en-US" sz="1600" b="0" dirty="0">
                <a:latin typeface="+mj-ea"/>
                <a:ea typeface="+mj-ea"/>
              </a:rPr>
              <a:t>（人材</a:t>
            </a:r>
            <a:r>
              <a:rPr lang="ja-JP" altLang="en-US" sz="1600" b="0" dirty="0" smtClean="0">
                <a:latin typeface="+mj-ea"/>
                <a:ea typeface="+mj-ea"/>
              </a:rPr>
              <a:t>要件</a:t>
            </a:r>
            <a:r>
              <a:rPr lang="ja-JP" altLang="en-US" sz="1600" b="0" dirty="0">
                <a:latin typeface="+mj-ea"/>
                <a:ea typeface="+mj-ea"/>
              </a:rPr>
              <a:t>が含まれる加算）との併算定は不可。</a:t>
            </a:r>
            <a:endParaRPr kumimoji="1" lang="ja-JP" altLang="en-US" sz="1600" b="0" dirty="0">
              <a:latin typeface="+mj-ea"/>
              <a:ea typeface="+mj-ea"/>
            </a:endParaRPr>
          </a:p>
        </p:txBody>
      </p:sp>
    </p:spTree>
    <p:extLst>
      <p:ext uri="{BB962C8B-B14F-4D97-AF65-F5344CB8AC3E}">
        <p14:creationId xmlns:p14="http://schemas.microsoft.com/office/powerpoint/2010/main" val="4184850877"/>
      </p:ext>
    </p:extLst>
  </p:cSld>
  <p:clrMapOvr>
    <a:masterClrMapping/>
  </p:clrMapOvr>
  <mc:AlternateContent xmlns:mc="http://schemas.openxmlformats.org/markup-compatibility/2006">
    <mc:Choice xmlns:p14="http://schemas.microsoft.com/office/powerpoint/2010/main" Requires="p14">
      <p:transition spd="slow" p14:dur="2000" advTm="1176"/>
    </mc:Choice>
    <mc:Fallback>
      <p:transition spd="slow" advTm="1176"/>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nchor="ctr"/>
          <a:lstStyle/>
          <a:p>
            <a:pPr eaLnBrk="1" hangingPunct="1"/>
            <a:r>
              <a:rPr lang="en-US" altLang="ja-JP" sz="2400" dirty="0" smtClean="0">
                <a:solidFill>
                  <a:srgbClr val="4D4D4D"/>
                </a:solidFill>
              </a:rPr>
              <a:t>1-</a:t>
            </a:r>
            <a:r>
              <a:rPr lang="ja-JP" altLang="en-US" sz="2400" dirty="0" smtClean="0">
                <a:solidFill>
                  <a:srgbClr val="4D4D4D"/>
                </a:solidFill>
              </a:rPr>
              <a:t>④　</a:t>
            </a:r>
            <a:r>
              <a:rPr lang="ja-JP" altLang="en-US" sz="2400" dirty="0">
                <a:solidFill>
                  <a:srgbClr val="4D4D4D"/>
                </a:solidFill>
              </a:rPr>
              <a:t>介護人材の確保・介護現場の</a:t>
            </a:r>
            <a:r>
              <a:rPr lang="ja-JP" altLang="en-US" sz="2400" dirty="0" smtClean="0">
                <a:solidFill>
                  <a:srgbClr val="4D4D4D"/>
                </a:solidFill>
              </a:rPr>
              <a:t>革新</a:t>
            </a:r>
          </a:p>
        </p:txBody>
      </p:sp>
      <p:sp>
        <p:nvSpPr>
          <p:cNvPr id="13316" name="AutoShape 7"/>
          <p:cNvSpPr>
            <a:spLocks noChangeArrowheads="1"/>
          </p:cNvSpPr>
          <p:nvPr/>
        </p:nvSpPr>
        <p:spPr bwMode="auto">
          <a:xfrm>
            <a:off x="949325" y="980551"/>
            <a:ext cx="7280039" cy="515399"/>
          </a:xfrm>
          <a:prstGeom prst="roundRect">
            <a:avLst>
              <a:gd name="adj" fmla="val 13384"/>
            </a:avLst>
          </a:prstGeom>
          <a:solidFill>
            <a:srgbClr val="0071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2000">
                <a:solidFill>
                  <a:srgbClr val="FFFFFF"/>
                </a:solidFill>
                <a:latin typeface="メイリオ" panose="020B0604030504040204" pitchFamily="50" charset="-128"/>
              </a:rPr>
              <a:t>介護職員の処遇改善や職場環境の改善に向けた取組の推進</a:t>
            </a:r>
            <a:endParaRPr lang="ja-JP" altLang="en-US" sz="2000" dirty="0">
              <a:solidFill>
                <a:srgbClr val="FFFFFF"/>
              </a:solidFill>
              <a:latin typeface="メイリオ" panose="020B0604030504040204" pitchFamily="50" charset="-128"/>
            </a:endParaRPr>
          </a:p>
        </p:txBody>
      </p:sp>
      <p:sp>
        <p:nvSpPr>
          <p:cNvPr id="6"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13</a:t>
            </a:fld>
            <a:endParaRPr lang="en-US" altLang="ja-JP" sz="2400" dirty="0">
              <a:latin typeface="+mn-lt"/>
            </a:endParaRPr>
          </a:p>
        </p:txBody>
      </p:sp>
      <p:sp>
        <p:nvSpPr>
          <p:cNvPr id="17" name="AutoShape 5"/>
          <p:cNvSpPr>
            <a:spLocks noChangeArrowheads="1"/>
          </p:cNvSpPr>
          <p:nvPr/>
        </p:nvSpPr>
        <p:spPr bwMode="auto">
          <a:xfrm>
            <a:off x="949325" y="1683822"/>
            <a:ext cx="8064500" cy="40011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solidFill>
                  <a:schemeClr val="accent6">
                    <a:lumMod val="60000"/>
                    <a:lumOff val="40000"/>
                  </a:schemeClr>
                </a:solidFill>
                <a:latin typeface="メイリオ" panose="020B0604030504040204" pitchFamily="50" charset="-128"/>
              </a:rPr>
              <a:t>(5) </a:t>
            </a:r>
            <a:r>
              <a:rPr lang="ja-JP" altLang="en-US" sz="2000" b="0" dirty="0" smtClean="0">
                <a:solidFill>
                  <a:schemeClr val="accent6">
                    <a:lumMod val="60000"/>
                    <a:lumOff val="40000"/>
                  </a:schemeClr>
                </a:solidFill>
                <a:latin typeface="メイリオ" panose="020B0604030504040204" pitchFamily="50" charset="-128"/>
                <a:hlinkClick r:id="rId2"/>
              </a:rPr>
              <a:t>人員</a:t>
            </a:r>
            <a:r>
              <a:rPr lang="ja-JP" altLang="en-US" sz="2000" b="0" dirty="0">
                <a:solidFill>
                  <a:schemeClr val="accent6">
                    <a:lumMod val="60000"/>
                    <a:lumOff val="40000"/>
                  </a:schemeClr>
                </a:solidFill>
                <a:latin typeface="メイリオ" panose="020B0604030504040204" pitchFamily="50" charset="-128"/>
                <a:hlinkClick r:id="rId2"/>
              </a:rPr>
              <a:t>配置基準における両立支援への配慮</a:t>
            </a:r>
            <a:endParaRPr lang="en-US" altLang="ja-JP" sz="2000" b="0" dirty="0" smtClean="0">
              <a:latin typeface="メイリオ" panose="020B0604030504040204" pitchFamily="50" charset="-128"/>
            </a:endParaRPr>
          </a:p>
        </p:txBody>
      </p:sp>
      <p:sp>
        <p:nvSpPr>
          <p:cNvPr id="22" name="AutoShape 5"/>
          <p:cNvSpPr>
            <a:spLocks noChangeArrowheads="1"/>
          </p:cNvSpPr>
          <p:nvPr/>
        </p:nvSpPr>
        <p:spPr bwMode="auto">
          <a:xfrm>
            <a:off x="1247276" y="2245971"/>
            <a:ext cx="8100900" cy="1477328"/>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smtClean="0">
                <a:latin typeface="メイリオ" panose="020B0604030504040204" pitchFamily="50" charset="-128"/>
              </a:rPr>
              <a:t>「常勤」の計算に当たり、</a:t>
            </a:r>
            <a:r>
              <a:rPr lang="ja-JP" altLang="en-US" sz="1600" dirty="0" smtClean="0">
                <a:latin typeface="メイリオ" panose="020B0604030504040204" pitchFamily="50" charset="-128"/>
              </a:rPr>
              <a:t>介護の短時間勤務制度等を利用する場合にも、週</a:t>
            </a:r>
            <a:r>
              <a:rPr lang="en-US" altLang="ja-JP" sz="1600" dirty="0" smtClean="0">
                <a:latin typeface="メイリオ" panose="020B0604030504040204" pitchFamily="50" charset="-128"/>
              </a:rPr>
              <a:t>30</a:t>
            </a:r>
            <a:r>
              <a:rPr lang="ja-JP" altLang="en-US" sz="1600" dirty="0" smtClean="0">
                <a:latin typeface="メイリオ" panose="020B0604030504040204" pitchFamily="50" charset="-128"/>
              </a:rPr>
              <a:t>時間以上の勤務で「常勤」として取扱う</a:t>
            </a:r>
            <a:r>
              <a:rPr lang="ja-JP" altLang="en-US" sz="1600" b="0" dirty="0" smtClean="0">
                <a:latin typeface="メイリオ" panose="020B0604030504040204" pitchFamily="50" charset="-128"/>
              </a:rPr>
              <a:t>ことを認める。</a:t>
            </a:r>
            <a:endParaRPr lang="en-US" altLang="ja-JP" sz="1600" b="0" dirty="0" smtClean="0">
              <a:latin typeface="メイリオ" panose="020B0604030504040204" pitchFamily="50" charset="-128"/>
            </a:endParaRPr>
          </a:p>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smtClean="0">
                <a:latin typeface="メイリオ" panose="020B0604030504040204" pitchFamily="50" charset="-128"/>
              </a:rPr>
              <a:t>「常勤換算方法」の計算に当たり、</a:t>
            </a:r>
            <a:r>
              <a:rPr lang="ja-JP" altLang="en-US" sz="1600" dirty="0" smtClean="0">
                <a:latin typeface="メイリオ" panose="020B0604030504040204" pitchFamily="50" charset="-128"/>
              </a:rPr>
              <a:t>短時間勤務制度等を利用する場合、週</a:t>
            </a:r>
            <a:r>
              <a:rPr lang="en-US" altLang="ja-JP" sz="1600" dirty="0" smtClean="0">
                <a:latin typeface="メイリオ" panose="020B0604030504040204" pitchFamily="50" charset="-128"/>
              </a:rPr>
              <a:t>30</a:t>
            </a:r>
            <a:r>
              <a:rPr lang="ja-JP" altLang="en-US" sz="1600" dirty="0" smtClean="0">
                <a:latin typeface="メイリオ" panose="020B0604030504040204" pitchFamily="50" charset="-128"/>
              </a:rPr>
              <a:t>時間以上の勤務で常勤換算での計算上も１（常勤）と扱う</a:t>
            </a:r>
            <a:r>
              <a:rPr lang="ja-JP" altLang="en-US" sz="1600" b="0" dirty="0" smtClean="0">
                <a:latin typeface="メイリオ" panose="020B0604030504040204" pitchFamily="50" charset="-128"/>
              </a:rPr>
              <a:t>ことを認める。</a:t>
            </a:r>
            <a:endParaRPr lang="en-US" altLang="ja-JP" sz="1600" b="0" dirty="0" smtClean="0">
              <a:latin typeface="メイリオ" panose="020B0604030504040204" pitchFamily="50" charset="-128"/>
            </a:endParaRPr>
          </a:p>
        </p:txBody>
      </p:sp>
      <p:sp>
        <p:nvSpPr>
          <p:cNvPr id="10" name="AutoShape 7"/>
          <p:cNvSpPr>
            <a:spLocks noChangeArrowheads="1"/>
          </p:cNvSpPr>
          <p:nvPr/>
        </p:nvSpPr>
        <p:spPr bwMode="auto">
          <a:xfrm>
            <a:off x="6105128" y="159490"/>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11" name="AutoShape 7"/>
          <p:cNvSpPr>
            <a:spLocks noChangeArrowheads="1"/>
          </p:cNvSpPr>
          <p:nvPr/>
        </p:nvSpPr>
        <p:spPr bwMode="auto">
          <a:xfrm>
            <a:off x="7331730" y="159489"/>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12" name="AutoShape 7"/>
          <p:cNvSpPr>
            <a:spLocks noChangeArrowheads="1"/>
          </p:cNvSpPr>
          <p:nvPr/>
        </p:nvSpPr>
        <p:spPr bwMode="auto">
          <a:xfrm>
            <a:off x="8563362" y="161308"/>
            <a:ext cx="1123621"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訪問リハ</a:t>
            </a:r>
            <a:endParaRPr lang="ja-JP" altLang="en-US" sz="1400" dirty="0">
              <a:solidFill>
                <a:srgbClr val="FFFFFF"/>
              </a:solidFill>
              <a:latin typeface="メイリオ" panose="020B0604030504040204" pitchFamily="50" charset="-128"/>
            </a:endParaRPr>
          </a:p>
        </p:txBody>
      </p:sp>
      <p:sp>
        <p:nvSpPr>
          <p:cNvPr id="13" name="AutoShape 5"/>
          <p:cNvSpPr>
            <a:spLocks noChangeArrowheads="1"/>
          </p:cNvSpPr>
          <p:nvPr/>
        </p:nvSpPr>
        <p:spPr bwMode="auto">
          <a:xfrm>
            <a:off x="949325" y="3885338"/>
            <a:ext cx="8064500" cy="40011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solidFill>
                  <a:schemeClr val="accent6">
                    <a:lumMod val="60000"/>
                    <a:lumOff val="40000"/>
                  </a:schemeClr>
                </a:solidFill>
                <a:latin typeface="メイリオ" panose="020B0604030504040204" pitchFamily="50" charset="-128"/>
              </a:rPr>
              <a:t>(6) </a:t>
            </a:r>
            <a:r>
              <a:rPr lang="ja-JP" altLang="en-US" sz="2000" b="0" dirty="0" smtClean="0">
                <a:solidFill>
                  <a:schemeClr val="accent6">
                    <a:lumMod val="60000"/>
                    <a:lumOff val="40000"/>
                  </a:schemeClr>
                </a:solidFill>
                <a:latin typeface="メイリオ" panose="020B0604030504040204" pitchFamily="50" charset="-128"/>
                <a:hlinkClick r:id="rId3"/>
              </a:rPr>
              <a:t>ハラスメント対策の強化</a:t>
            </a:r>
            <a:endParaRPr lang="en-US" altLang="ja-JP" sz="2000" b="0" dirty="0" smtClean="0">
              <a:latin typeface="メイリオ" panose="020B0604030504040204" pitchFamily="50" charset="-128"/>
            </a:endParaRPr>
          </a:p>
        </p:txBody>
      </p:sp>
      <p:sp>
        <p:nvSpPr>
          <p:cNvPr id="15" name="AutoShape 5"/>
          <p:cNvSpPr>
            <a:spLocks noChangeArrowheads="1"/>
          </p:cNvSpPr>
          <p:nvPr/>
        </p:nvSpPr>
        <p:spPr bwMode="auto">
          <a:xfrm>
            <a:off x="1247276" y="4365104"/>
            <a:ext cx="8100900" cy="167430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smtClean="0">
                <a:latin typeface="メイリオ" panose="020B0604030504040204" pitchFamily="50" charset="-128"/>
              </a:rPr>
              <a:t>ハラスメント防止のための方針の明確化の措置を講じることが</a:t>
            </a:r>
            <a:r>
              <a:rPr lang="ja-JP" altLang="en-US" sz="1600" dirty="0" smtClean="0">
                <a:latin typeface="メイリオ" panose="020B0604030504040204" pitchFamily="50" charset="-128"/>
              </a:rPr>
              <a:t>中小企業においては令和</a:t>
            </a:r>
            <a:r>
              <a:rPr lang="en-US" altLang="ja-JP" sz="1600" dirty="0" smtClean="0">
                <a:latin typeface="メイリオ" panose="020B0604030504040204" pitchFamily="50" charset="-128"/>
              </a:rPr>
              <a:t>4</a:t>
            </a:r>
            <a:r>
              <a:rPr lang="ja-JP" altLang="en-US" sz="1600" dirty="0" smtClean="0">
                <a:latin typeface="メイリオ" panose="020B0604030504040204" pitchFamily="50" charset="-128"/>
              </a:rPr>
              <a:t>年</a:t>
            </a:r>
            <a:r>
              <a:rPr lang="en-US" altLang="ja-JP" sz="1600" dirty="0" smtClean="0">
                <a:latin typeface="メイリオ" panose="020B0604030504040204" pitchFamily="50" charset="-128"/>
              </a:rPr>
              <a:t>4</a:t>
            </a:r>
            <a:r>
              <a:rPr lang="ja-JP" altLang="en-US" sz="1600" dirty="0" smtClean="0">
                <a:latin typeface="メイリオ" panose="020B0604030504040204" pitchFamily="50" charset="-128"/>
              </a:rPr>
              <a:t>月</a:t>
            </a:r>
            <a:r>
              <a:rPr lang="en-US" altLang="ja-JP" sz="1600" dirty="0" smtClean="0">
                <a:latin typeface="メイリオ" panose="020B0604030504040204" pitchFamily="50" charset="-128"/>
              </a:rPr>
              <a:t>1</a:t>
            </a:r>
            <a:r>
              <a:rPr lang="ja-JP" altLang="en-US" sz="1600" dirty="0" smtClean="0">
                <a:latin typeface="メイリオ" panose="020B0604030504040204" pitchFamily="50" charset="-128"/>
              </a:rPr>
              <a:t>日から義務化</a:t>
            </a:r>
            <a:r>
              <a:rPr lang="ja-JP" altLang="en-US" sz="1600" b="0" dirty="0" smtClean="0">
                <a:latin typeface="メイリオ" panose="020B0604030504040204" pitchFamily="50" charset="-128"/>
              </a:rPr>
              <a:t>。</a:t>
            </a:r>
            <a:endParaRPr lang="en-US" altLang="ja-JP" sz="1600" b="0" dirty="0" smtClean="0">
              <a:latin typeface="メイリオ" panose="020B0604030504040204" pitchFamily="50" charset="-128"/>
            </a:endParaRPr>
          </a:p>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smtClean="0">
                <a:latin typeface="メイリオ" panose="020B0604030504040204" pitchFamily="50" charset="-128"/>
                <a:hlinkClick r:id="rId4"/>
              </a:rPr>
              <a:t>職場におけるハラスメント防止に関する規定例（ダウンロード）</a:t>
            </a:r>
            <a:endParaRPr lang="en-US" altLang="ja-JP" sz="1600" b="0" dirty="0" smtClean="0">
              <a:latin typeface="メイリオ" panose="020B0604030504040204" pitchFamily="50" charset="-128"/>
            </a:endParaRPr>
          </a:p>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a:latin typeface="メイリオ" panose="020B0604030504040204" pitchFamily="50" charset="-128"/>
                <a:hlinkClick r:id="rId5"/>
              </a:rPr>
              <a:t>ハラスメント防止文書例（ダウンロード）</a:t>
            </a:r>
            <a:endParaRPr lang="en-US" altLang="ja-JP" sz="1600" b="0" dirty="0">
              <a:latin typeface="メイリオ" panose="020B0604030504040204" pitchFamily="50" charset="-128"/>
            </a:endParaRPr>
          </a:p>
        </p:txBody>
      </p:sp>
    </p:spTree>
    <p:extLst>
      <p:ext uri="{BB962C8B-B14F-4D97-AF65-F5344CB8AC3E}">
        <p14:creationId xmlns:p14="http://schemas.microsoft.com/office/powerpoint/2010/main" val="3474309129"/>
      </p:ext>
    </p:extLst>
  </p:cSld>
  <p:clrMapOvr>
    <a:masterClrMapping/>
  </p:clrMapOvr>
  <mc:AlternateContent xmlns:mc="http://schemas.openxmlformats.org/markup-compatibility/2006">
    <mc:Choice xmlns:p14="http://schemas.microsoft.com/office/powerpoint/2010/main" Requires="p14">
      <p:transition spd="slow" p14:dur="2000" advTm="510"/>
    </mc:Choice>
    <mc:Fallback>
      <p:transition spd="slow" advTm="51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nchor="ctr"/>
          <a:lstStyle/>
          <a:p>
            <a:pPr eaLnBrk="1" hangingPunct="1"/>
            <a:r>
              <a:rPr lang="ja-JP" altLang="en-US" sz="2400" dirty="0" smtClean="0">
                <a:solidFill>
                  <a:srgbClr val="4D4D4D"/>
                </a:solidFill>
              </a:rPr>
              <a:t>（参考）ハラスメント防止規定例</a:t>
            </a:r>
          </a:p>
        </p:txBody>
      </p:sp>
      <p:sp>
        <p:nvSpPr>
          <p:cNvPr id="6"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14</a:t>
            </a:fld>
            <a:endParaRPr lang="en-US" altLang="ja-JP" sz="2400" dirty="0">
              <a:latin typeface="+mn-lt"/>
            </a:endParaRPr>
          </a:p>
        </p:txBody>
      </p:sp>
      <p:sp>
        <p:nvSpPr>
          <p:cNvPr id="3" name="テキスト ボックス 2"/>
          <p:cNvSpPr txBox="1"/>
          <p:nvPr/>
        </p:nvSpPr>
        <p:spPr>
          <a:xfrm>
            <a:off x="273050" y="729340"/>
            <a:ext cx="9289032" cy="5816977"/>
          </a:xfrm>
          <a:prstGeom prst="rect">
            <a:avLst/>
          </a:prstGeom>
          <a:noFill/>
        </p:spPr>
        <p:txBody>
          <a:bodyPr wrap="square" numCol="2" spcCol="180000" rtlCol="0">
            <a:spAutoFit/>
          </a:bodyPr>
          <a:lstStyle/>
          <a:p>
            <a:r>
              <a:rPr lang="ja-JP" altLang="en-US" sz="1200" b="0" dirty="0"/>
              <a:t>就業規則の規定（例）</a:t>
            </a:r>
          </a:p>
          <a:p>
            <a:endParaRPr lang="ja-JP" altLang="en-US" sz="1200" b="0" dirty="0"/>
          </a:p>
          <a:p>
            <a:r>
              <a:rPr lang="ja-JP" altLang="en-US" sz="1200" b="0" dirty="0"/>
              <a:t>（職場におけるハラスメントの禁止）</a:t>
            </a:r>
          </a:p>
          <a:p>
            <a:r>
              <a:rPr lang="ja-JP" altLang="en-US" sz="1200" b="0" dirty="0"/>
              <a:t>第□条　職場におけるハラスメントについては、第○条（服務規律）及び第△条（懲戒）のほか、詳細は「職場におけるハラスメントの防止に関する規定」により別に定める。</a:t>
            </a:r>
          </a:p>
          <a:p>
            <a:endParaRPr lang="ja-JP" altLang="en-US" sz="1200" b="0" dirty="0"/>
          </a:p>
          <a:p>
            <a:endParaRPr lang="ja-JP" altLang="en-US" sz="1200" b="0" dirty="0"/>
          </a:p>
          <a:p>
            <a:r>
              <a:rPr lang="ja-JP" altLang="en-US" sz="1200" b="0" dirty="0"/>
              <a:t>職場におけるハラスメントの防止に関する規定（例）</a:t>
            </a:r>
          </a:p>
          <a:p>
            <a:endParaRPr lang="ja-JP" altLang="en-US" sz="1200" b="0" dirty="0"/>
          </a:p>
          <a:p>
            <a:r>
              <a:rPr lang="ja-JP" altLang="en-US" sz="1200" b="0" dirty="0"/>
              <a:t>（目的）</a:t>
            </a:r>
          </a:p>
          <a:p>
            <a:r>
              <a:rPr lang="ja-JP" altLang="en-US" sz="1200" b="0" dirty="0"/>
              <a:t>第</a:t>
            </a:r>
            <a:r>
              <a:rPr lang="en-US" altLang="ja-JP" sz="1200" b="0" dirty="0"/>
              <a:t>1</a:t>
            </a:r>
            <a:r>
              <a:rPr lang="ja-JP" altLang="en-US" sz="1200" b="0" dirty="0"/>
              <a:t>条　本規定は、就業規則第○条及び男女雇用機会均等法、育児・介護休業法に基づき職場における妊娠・出産・育児休業等に関するハラスメント、セクシュアルハラスメント及びパワーハラスメントを防止するために役員・従業員が遵守するべき事項並びに妊娠・出産・育児休業等に関する言動、性的な言動及びパワーハラスメントの言動に起因する問題に関する雇用管理上の措置等を定める。</a:t>
            </a:r>
          </a:p>
          <a:p>
            <a:endParaRPr lang="ja-JP" altLang="en-US" sz="1200" b="0" dirty="0"/>
          </a:p>
          <a:p>
            <a:r>
              <a:rPr lang="ja-JP" altLang="en-US" sz="1200" b="0" dirty="0"/>
              <a:t>（定義）</a:t>
            </a:r>
          </a:p>
          <a:p>
            <a:r>
              <a:rPr lang="ja-JP" altLang="en-US" sz="1200" b="0" dirty="0"/>
              <a:t>第</a:t>
            </a:r>
            <a:r>
              <a:rPr lang="en-US" altLang="ja-JP" sz="1200" b="0" dirty="0"/>
              <a:t>2</a:t>
            </a:r>
            <a:r>
              <a:rPr lang="ja-JP" altLang="en-US" sz="1200" b="0" dirty="0"/>
              <a:t>条　妊娠・出産・育児休業等に関するハラスメントとは、職場において、上司や同僚が、労働者の妊娠・出産・育児等に関する制度又は措置の利用に関する言動により労働者の就業環境を害すること並びに妊娠・出産等に関する言動により女性労働者の就業環境を害することをいう。なお、業務分担や安全配慮等の観点から、客観的にみて、業務上の必要性に基づく言動によるものについては、妊娠・出産・育児休業等に関するハラスメントには該当しない。</a:t>
            </a:r>
          </a:p>
          <a:p>
            <a:r>
              <a:rPr lang="en-US" altLang="ja-JP" sz="1200" b="0" dirty="0"/>
              <a:t>2</a:t>
            </a:r>
            <a:r>
              <a:rPr lang="ja-JP" altLang="en-US" sz="1200" b="0" dirty="0"/>
              <a:t>　セクシュアルハラスメントとは、職場における性的な言動に対する他の従業員の対応等により当該従業員の労働条件に関して不利益を与えること又は性的な言動により他の従業員の就業環境を害することをいう。また、相手の性的指向又は性自認の状況に関わらないほか、異性に対する言動だけでなく、同性に対する言動も該当する。</a:t>
            </a:r>
          </a:p>
          <a:p>
            <a:r>
              <a:rPr lang="en-US" altLang="ja-JP" sz="1200" b="0" dirty="0"/>
              <a:t>3</a:t>
            </a:r>
            <a:r>
              <a:rPr lang="ja-JP" altLang="en-US" sz="1200" b="0" dirty="0"/>
              <a:t>　前項の他の従業員とは直接的に性的な言動の相手方となった被害者に限らず、性的な言動により就業環境を害されたすべての従業員を含むものとする。</a:t>
            </a:r>
          </a:p>
          <a:p>
            <a:r>
              <a:rPr lang="en-US" altLang="ja-JP" sz="1200" b="0" dirty="0"/>
              <a:t>4</a:t>
            </a:r>
            <a:r>
              <a:rPr lang="ja-JP" altLang="en-US" sz="1200" b="0" dirty="0"/>
              <a:t>　職場のパワーハラスメントとは、同じ職場で働く者に対して、職務上の地位や人間関係などの職場内の優位性を背景に、業務の適正な範囲を超えて、精神的・身体的苦痛を与える又は職場環境を悪化させる行為をいう。</a:t>
            </a:r>
          </a:p>
          <a:p>
            <a:r>
              <a:rPr lang="en-US" altLang="ja-JP" sz="1200" b="0" dirty="0"/>
              <a:t>5</a:t>
            </a:r>
            <a:r>
              <a:rPr lang="ja-JP" altLang="en-US" sz="1200" b="0" dirty="0"/>
              <a:t>　第</a:t>
            </a:r>
            <a:r>
              <a:rPr lang="en-US" altLang="ja-JP" sz="1200" b="0" dirty="0"/>
              <a:t>1</a:t>
            </a:r>
            <a:r>
              <a:rPr lang="ja-JP" altLang="en-US" sz="1200" b="0" dirty="0"/>
              <a:t>項、第</a:t>
            </a:r>
            <a:r>
              <a:rPr lang="en-US" altLang="ja-JP" sz="1200" b="0" dirty="0"/>
              <a:t>2</a:t>
            </a:r>
            <a:r>
              <a:rPr lang="ja-JP" altLang="en-US" sz="1200" b="0" dirty="0"/>
              <a:t>項及び第</a:t>
            </a:r>
            <a:r>
              <a:rPr lang="en-US" altLang="ja-JP" sz="1200" b="0" dirty="0"/>
              <a:t>4</a:t>
            </a:r>
            <a:r>
              <a:rPr lang="ja-JP" altLang="en-US" sz="1200" b="0" dirty="0"/>
              <a:t>項の職場とは、勤務部店のみならず、従業員が業務を遂行するすべての場所をいい、また、就業時間内に限らず、実質的に職場の延長とみなされる就業時間外の時間を含むものとする。</a:t>
            </a:r>
          </a:p>
          <a:p>
            <a:endParaRPr lang="ja-JP" altLang="en-US" sz="1200" b="0" dirty="0"/>
          </a:p>
          <a:p>
            <a:r>
              <a:rPr lang="ja-JP" altLang="en-US" sz="1200" b="0" dirty="0"/>
              <a:t>（禁止行為）</a:t>
            </a:r>
          </a:p>
          <a:p>
            <a:r>
              <a:rPr lang="ja-JP" altLang="en-US" sz="1200" b="0" dirty="0"/>
              <a:t>第</a:t>
            </a:r>
            <a:r>
              <a:rPr lang="en-US" altLang="ja-JP" sz="1200" b="0" dirty="0"/>
              <a:t>3</a:t>
            </a:r>
            <a:r>
              <a:rPr lang="ja-JP" altLang="en-US" sz="1200" b="0" dirty="0"/>
              <a:t>条　すべての従業員は、他の従業員を業務遂行上の対等なパートナーとして認め、職場における健全な秩序並びに協力関係を保持する義務を負うとともに、職場内において次の第</a:t>
            </a:r>
            <a:r>
              <a:rPr lang="en-US" altLang="ja-JP" sz="1200" b="0" dirty="0"/>
              <a:t>2</a:t>
            </a:r>
            <a:r>
              <a:rPr lang="ja-JP" altLang="en-US" sz="1200" b="0" dirty="0"/>
              <a:t>項から第</a:t>
            </a:r>
            <a:r>
              <a:rPr lang="en-US" altLang="ja-JP" sz="1200" b="0" dirty="0"/>
              <a:t>5</a:t>
            </a:r>
            <a:r>
              <a:rPr lang="ja-JP" altLang="en-US" sz="1200" b="0" dirty="0"/>
              <a:t>項に掲げる行為をしてはならない。</a:t>
            </a:r>
          </a:p>
          <a:p>
            <a:r>
              <a:rPr lang="en-US" altLang="ja-JP" sz="1200" b="0" dirty="0"/>
              <a:t>2</a:t>
            </a:r>
            <a:r>
              <a:rPr lang="ja-JP" altLang="en-US" sz="1200" b="0" dirty="0"/>
              <a:t>　妊娠・出産・育児休業等に関するハラスメント</a:t>
            </a:r>
          </a:p>
          <a:p>
            <a:r>
              <a:rPr lang="ja-JP" altLang="en-US" sz="1200" b="0" dirty="0" smtClean="0"/>
              <a:t>① 部下</a:t>
            </a:r>
            <a:r>
              <a:rPr lang="ja-JP" altLang="en-US" sz="1200" b="0" dirty="0"/>
              <a:t>の妊娠・出産、育児・介護に関する制度や措置の利用等に関し、解雇その他不利益な取扱いを示唆する言動</a:t>
            </a:r>
          </a:p>
          <a:p>
            <a:r>
              <a:rPr lang="ja-JP" altLang="en-US" sz="1200" b="0" dirty="0" smtClean="0"/>
              <a:t>② 部下</a:t>
            </a:r>
            <a:r>
              <a:rPr lang="ja-JP" altLang="en-US" sz="1200" b="0" dirty="0"/>
              <a:t>又は同僚の妊娠・出産、育児・介護に関する制度や措置の利用を阻害する言動</a:t>
            </a:r>
          </a:p>
          <a:p>
            <a:r>
              <a:rPr lang="ja-JP" altLang="en-US" sz="1200" b="0" dirty="0"/>
              <a:t>③ 部下又は同僚が妊娠・出産、育児・介護に関する制度や措置の利用をしたことによる嫌がらせ等</a:t>
            </a:r>
          </a:p>
          <a:p>
            <a:r>
              <a:rPr lang="ja-JP" altLang="en-US" sz="1200" b="0" dirty="0"/>
              <a:t>④ 部下が妊娠・出産等したことにより、解雇その他の不利益な取扱いを示唆する言動</a:t>
            </a:r>
          </a:p>
          <a:p>
            <a:r>
              <a:rPr lang="ja-JP" altLang="en-US" sz="1200" b="0" dirty="0"/>
              <a:t>⑤ 部下又は同僚が妊娠・出産等したことに対する嫌がらせ</a:t>
            </a:r>
            <a:r>
              <a:rPr lang="ja-JP" altLang="en-US" sz="1200" b="0" dirty="0" smtClean="0"/>
              <a:t>等</a:t>
            </a:r>
            <a:endParaRPr lang="ja-JP" altLang="en-US" sz="1200" b="0" dirty="0"/>
          </a:p>
        </p:txBody>
      </p:sp>
    </p:spTree>
    <p:extLst>
      <p:ext uri="{BB962C8B-B14F-4D97-AF65-F5344CB8AC3E}">
        <p14:creationId xmlns:p14="http://schemas.microsoft.com/office/powerpoint/2010/main" val="1431758841"/>
      </p:ext>
    </p:extLst>
  </p:cSld>
  <p:clrMapOvr>
    <a:masterClrMapping/>
  </p:clrMapOvr>
  <mc:AlternateContent xmlns:mc="http://schemas.openxmlformats.org/markup-compatibility/2006">
    <mc:Choice xmlns:p14="http://schemas.microsoft.com/office/powerpoint/2010/main" Requires="p14">
      <p:transition spd="slow" p14:dur="2000" advTm="345"/>
    </mc:Choice>
    <mc:Fallback>
      <p:transition spd="slow" advTm="345"/>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15</a:t>
            </a:fld>
            <a:endParaRPr lang="en-US" altLang="ja-JP" sz="2400" dirty="0">
              <a:latin typeface="+mn-lt"/>
            </a:endParaRPr>
          </a:p>
        </p:txBody>
      </p:sp>
      <p:sp>
        <p:nvSpPr>
          <p:cNvPr id="3" name="テキスト ボックス 2"/>
          <p:cNvSpPr txBox="1"/>
          <p:nvPr/>
        </p:nvSpPr>
        <p:spPr>
          <a:xfrm>
            <a:off x="380492" y="775396"/>
            <a:ext cx="9288000" cy="5760000"/>
          </a:xfrm>
          <a:prstGeom prst="rect">
            <a:avLst/>
          </a:prstGeom>
          <a:noFill/>
        </p:spPr>
        <p:txBody>
          <a:bodyPr wrap="square" numCol="2" spcCol="180000" rtlCol="0">
            <a:spAutoFit/>
          </a:bodyPr>
          <a:lstStyle/>
          <a:p>
            <a:r>
              <a:rPr lang="en-US" altLang="ja-JP" sz="1200" b="0" dirty="0"/>
              <a:t>3</a:t>
            </a:r>
            <a:r>
              <a:rPr lang="ja-JP" altLang="en-US" sz="1200" b="0" dirty="0"/>
              <a:t>　セクシュアルハラスメント</a:t>
            </a:r>
          </a:p>
          <a:p>
            <a:r>
              <a:rPr lang="ja-JP" altLang="en-US" sz="1200" b="0" dirty="0"/>
              <a:t>① 性的及び身体上の事柄に関する不必要な質問・発言</a:t>
            </a:r>
          </a:p>
          <a:p>
            <a:r>
              <a:rPr lang="ja-JP" altLang="en-US" sz="1200" b="0" dirty="0"/>
              <a:t>② わいせつ図画の閲覧、配付、掲示</a:t>
            </a:r>
          </a:p>
          <a:p>
            <a:r>
              <a:rPr lang="ja-JP" altLang="en-US" sz="1200" b="0" dirty="0"/>
              <a:t>③ うわさの流布</a:t>
            </a:r>
          </a:p>
          <a:p>
            <a:r>
              <a:rPr lang="ja-JP" altLang="en-US" sz="1200" b="0" dirty="0"/>
              <a:t>④ 不必要な身体への接触</a:t>
            </a:r>
          </a:p>
          <a:p>
            <a:r>
              <a:rPr lang="ja-JP" altLang="en-US" sz="1200" b="0" dirty="0"/>
              <a:t>⑤ 性的な言動により、他の従業員の就業意欲を低下せしめ、能力の発揮を阻害する行為</a:t>
            </a:r>
          </a:p>
          <a:p>
            <a:r>
              <a:rPr lang="ja-JP" altLang="en-US" sz="1200" b="0" dirty="0"/>
              <a:t>⑥ 交際・性的関係の強要</a:t>
            </a:r>
          </a:p>
          <a:p>
            <a:r>
              <a:rPr lang="ja-JP" altLang="en-US" sz="1200" b="0" dirty="0"/>
              <a:t>⑦ 性的な言動への抗議又は拒否等を行った従業員に対して、解雇、不当な人事考課、配置転換等の不利益を与える行為</a:t>
            </a:r>
          </a:p>
          <a:p>
            <a:r>
              <a:rPr lang="ja-JP" altLang="en-US" sz="1200" b="0" dirty="0"/>
              <a:t>⑧ その他、相手方及び他の従業員に不快感を与える性的な言動</a:t>
            </a:r>
          </a:p>
          <a:p>
            <a:r>
              <a:rPr lang="en-US" altLang="ja-JP" sz="1200" b="0" dirty="0" smtClean="0"/>
              <a:t>4</a:t>
            </a:r>
            <a:r>
              <a:rPr lang="ja-JP" altLang="en-US" sz="1200" b="0" dirty="0"/>
              <a:t>　パワーハラスメント</a:t>
            </a:r>
          </a:p>
          <a:p>
            <a:r>
              <a:rPr lang="ja-JP" altLang="en-US" sz="1200" b="0" dirty="0"/>
              <a:t>① 身体的な攻撃（例：物を投げて身体に当てる、蹴る、殴る、胸</a:t>
            </a:r>
            <a:r>
              <a:rPr lang="ja-JP" altLang="en-US" sz="1200" b="0" dirty="0" err="1"/>
              <a:t>ぐらを</a:t>
            </a:r>
            <a:r>
              <a:rPr lang="ja-JP" altLang="en-US" sz="1200" b="0" dirty="0"/>
              <a:t>つかんで説教する等）</a:t>
            </a:r>
          </a:p>
          <a:p>
            <a:r>
              <a:rPr lang="ja-JP" altLang="en-US" sz="1200" b="0" dirty="0"/>
              <a:t>② 精神的な攻撃（例：同僚の前で上司が無能扱いする言葉をいう、皆の前で些細なミスを大きな声で叱責する、必要以上に長時間にわたり繰り返し執拗に叱る等）</a:t>
            </a:r>
          </a:p>
          <a:p>
            <a:r>
              <a:rPr lang="ja-JP" altLang="en-US" sz="1200" b="0" dirty="0"/>
              <a:t>③ 人間関係からの切り離し（例：理由もなく他の社員との接触や協力依頼を禁じる、先輩・上司に挨拶しても無視され挨拶もしない、根拠のない悪い噂を流したり会話しない等）</a:t>
            </a:r>
          </a:p>
          <a:p>
            <a:r>
              <a:rPr lang="ja-JP" altLang="en-US" sz="1200" b="0" dirty="0"/>
              <a:t>④ 過大な要求（例：終業間際なのに過大な仕事を毎回押しつける、</a:t>
            </a:r>
            <a:r>
              <a:rPr lang="en-US" altLang="ja-JP" sz="1200" b="0" dirty="0"/>
              <a:t>1</a:t>
            </a:r>
            <a:r>
              <a:rPr lang="ja-JP" altLang="en-US" sz="1200" b="0" dirty="0"/>
              <a:t>人ではできない量の仕事を押しつける、達成不可能な営業ノルマを常に与える等）</a:t>
            </a:r>
          </a:p>
          <a:p>
            <a:r>
              <a:rPr lang="ja-JP" altLang="en-US" sz="1200" b="0" dirty="0"/>
              <a:t>⑤ 過小な要求（例：営業職なのに倉庫の掃除を必要以上に強要する、事務職で採用したのに草むしりだけさせる、他の部署に異動させ仕事を何も与えない等）</a:t>
            </a:r>
          </a:p>
          <a:p>
            <a:r>
              <a:rPr lang="ja-JP" altLang="en-US" sz="1200" b="0" dirty="0"/>
              <a:t>⑥ 個の侵害（例：個人所有のスマホを勝手にのぞく、不在時に机の中を勝手に物色する、休みの理由を根堀り葉堀りしつこく聞く等）</a:t>
            </a:r>
          </a:p>
          <a:p>
            <a:r>
              <a:rPr lang="ja-JP" altLang="en-US" sz="1200" b="0" dirty="0"/>
              <a:t>⑦ 上記は例示であり、上記以外にもパワーハラスメントはあり得る</a:t>
            </a:r>
            <a:r>
              <a:rPr lang="ja-JP" altLang="en-US" sz="1200" b="0" dirty="0" smtClean="0"/>
              <a:t>こと</a:t>
            </a:r>
            <a:endParaRPr lang="ja-JP" altLang="en-US" sz="1200" b="0" dirty="0"/>
          </a:p>
          <a:p>
            <a:r>
              <a:rPr lang="en-US" altLang="ja-JP" sz="1200" b="0" dirty="0"/>
              <a:t>5</a:t>
            </a:r>
            <a:r>
              <a:rPr lang="ja-JP" altLang="en-US" sz="1200" b="0" dirty="0"/>
              <a:t>　部下である従業員が妊娠・出産・育児休業等に関するハラスメント、セクシュアルハラスメント及びパワーハラスメントを受けている事実を認めながら、これを黙認する上司の行為</a:t>
            </a:r>
          </a:p>
          <a:p>
            <a:endParaRPr lang="ja-JP" altLang="en-US" sz="1200" b="0" dirty="0"/>
          </a:p>
          <a:p>
            <a:r>
              <a:rPr lang="ja-JP" altLang="en-US" sz="1200" b="0" dirty="0"/>
              <a:t>（懲戒）</a:t>
            </a:r>
          </a:p>
          <a:p>
            <a:r>
              <a:rPr lang="ja-JP" altLang="en-US" sz="1200" b="0" dirty="0"/>
              <a:t>第</a:t>
            </a:r>
            <a:r>
              <a:rPr lang="en-US" altLang="ja-JP" sz="1200" b="0" dirty="0"/>
              <a:t>4</a:t>
            </a:r>
            <a:r>
              <a:rPr lang="ja-JP" altLang="en-US" sz="1200" b="0" dirty="0"/>
              <a:t>条　従業員が第</a:t>
            </a:r>
            <a:r>
              <a:rPr lang="en-US" altLang="ja-JP" sz="1200" b="0" dirty="0"/>
              <a:t>3</a:t>
            </a:r>
            <a:r>
              <a:rPr lang="ja-JP" altLang="en-US" sz="1200" b="0" dirty="0"/>
              <a:t>条に該当する行為を行った場合、就業規則第○条、第○条に該当することとなり、処分することがある。処分するに当たっては次の要素を総合的に判断し、処分を決定する。</a:t>
            </a:r>
          </a:p>
          <a:p>
            <a:r>
              <a:rPr lang="ja-JP" altLang="en-US" sz="1200" b="0" dirty="0"/>
              <a:t>① 行為の具体的態様（時間・場所（職場か否か）・内容・程度）</a:t>
            </a:r>
          </a:p>
          <a:p>
            <a:r>
              <a:rPr lang="ja-JP" altLang="en-US" sz="1200" b="0" dirty="0"/>
              <a:t>② 当事者同士の関係（職位等）</a:t>
            </a:r>
          </a:p>
          <a:p>
            <a:r>
              <a:rPr lang="ja-JP" altLang="en-US" sz="1200" b="0" dirty="0"/>
              <a:t>③ 被害者の対応（告訴等）・心情等</a:t>
            </a:r>
          </a:p>
          <a:p>
            <a:endParaRPr lang="ja-JP" altLang="en-US" sz="1200" b="0" dirty="0"/>
          </a:p>
          <a:p>
            <a:r>
              <a:rPr lang="ja-JP" altLang="en-US" sz="1200" b="0" dirty="0"/>
              <a:t>（相談及び苦情への対応）</a:t>
            </a:r>
          </a:p>
          <a:p>
            <a:r>
              <a:rPr lang="ja-JP" altLang="en-US" sz="1200" b="0" dirty="0"/>
              <a:t>第</a:t>
            </a:r>
            <a:r>
              <a:rPr lang="en-US" altLang="ja-JP" sz="1200" b="0" dirty="0"/>
              <a:t>5</a:t>
            </a:r>
            <a:r>
              <a:rPr lang="ja-JP" altLang="en-US" sz="1200" b="0" dirty="0"/>
              <a:t>条　妊娠・出産・育児休業等に関するハラスメント、セクシュアルハラスメント、及びパワーハラスメントに関する相談及び苦情処理の相談窓口は本社及び各事業場で設けることとし、その責任者は○○長とする。○○長は、窓口担当者の名前を人事異動等の変更の都度、周知するとともに、担当者に対する対応に必要な研修を行うものとする。</a:t>
            </a:r>
          </a:p>
          <a:p>
            <a:r>
              <a:rPr lang="en-US" altLang="ja-JP" sz="1200" b="0" dirty="0"/>
              <a:t>2</a:t>
            </a:r>
            <a:r>
              <a:rPr lang="ja-JP" altLang="en-US" sz="1200" b="0" dirty="0"/>
              <a:t>　妊娠・出産・育児休業等に関するハラスメント、セクシュアルハラスメント、及びパワーハラスメントの被害者に限らず、すべての従業員は妊娠・出産・育児休業等に関する就業環境を害する言動や性的な言動、パワーハラスメントによる職場環境の悪化に関する相談及び苦情を窓口担当者に申し出ることができる。</a:t>
            </a:r>
          </a:p>
          <a:p>
            <a:r>
              <a:rPr lang="en-US" altLang="ja-JP" sz="1200" b="0" dirty="0"/>
              <a:t>3</a:t>
            </a:r>
            <a:r>
              <a:rPr lang="ja-JP" altLang="en-US" sz="1200" b="0" dirty="0"/>
              <a:t>　相談窓口担当者は相談者からの事実確認の後、本社においては○○長へ、各事業場においては所属長へ報告する。報告に基づき、○○長又は所属長は相談者の人権に配慮した上で、必要に応じて行為者、被害者、上司その他の従業員等に事実関係を聴取する</a:t>
            </a:r>
            <a:r>
              <a:rPr lang="ja-JP" altLang="en-US" sz="1200" b="0" dirty="0" smtClean="0"/>
              <a:t>。</a:t>
            </a:r>
            <a:endParaRPr lang="en-US" altLang="ja-JP" sz="1200" b="0" dirty="0" smtClean="0"/>
          </a:p>
        </p:txBody>
      </p:sp>
      <p:sp>
        <p:nvSpPr>
          <p:cNvPr id="9" name="Rectangle 2"/>
          <p:cNvSpPr>
            <a:spLocks noGrp="1" noChangeArrowheads="1"/>
          </p:cNvSpPr>
          <p:nvPr>
            <p:ph type="title"/>
          </p:nvPr>
        </p:nvSpPr>
        <p:spPr>
          <a:xfrm>
            <a:off x="273050" y="188913"/>
            <a:ext cx="9072563" cy="395287"/>
          </a:xfrm>
          <a:noFill/>
        </p:spPr>
        <p:txBody>
          <a:bodyPr anchor="ctr"/>
          <a:lstStyle/>
          <a:p>
            <a:pPr eaLnBrk="1" hangingPunct="1"/>
            <a:r>
              <a:rPr lang="ja-JP" altLang="en-US" sz="2400" dirty="0" smtClean="0">
                <a:solidFill>
                  <a:srgbClr val="4D4D4D"/>
                </a:solidFill>
              </a:rPr>
              <a:t>（参考）ハラスメント防止規定例</a:t>
            </a:r>
          </a:p>
        </p:txBody>
      </p:sp>
    </p:spTree>
  </p:cSld>
  <p:clrMapOvr>
    <a:masterClrMapping/>
  </p:clrMapOvr>
  <mc:AlternateContent xmlns:mc="http://schemas.openxmlformats.org/markup-compatibility/2006">
    <mc:Choice xmlns:p14="http://schemas.microsoft.com/office/powerpoint/2010/main" Requires="p14">
      <p:transition spd="slow" p14:dur="2000" advTm="326"/>
    </mc:Choice>
    <mc:Fallback>
      <p:transition spd="slow" advTm="326"/>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16</a:t>
            </a:fld>
            <a:endParaRPr lang="en-US" altLang="ja-JP" sz="2400" dirty="0">
              <a:latin typeface="+mn-lt"/>
            </a:endParaRPr>
          </a:p>
        </p:txBody>
      </p:sp>
      <p:sp>
        <p:nvSpPr>
          <p:cNvPr id="3" name="テキスト ボックス 2"/>
          <p:cNvSpPr txBox="1"/>
          <p:nvPr/>
        </p:nvSpPr>
        <p:spPr>
          <a:xfrm>
            <a:off x="488504" y="764704"/>
            <a:ext cx="8964996" cy="3416320"/>
          </a:xfrm>
          <a:prstGeom prst="rect">
            <a:avLst/>
          </a:prstGeom>
          <a:noFill/>
        </p:spPr>
        <p:txBody>
          <a:bodyPr wrap="square" numCol="2" spcCol="180000" rtlCol="0">
            <a:spAutoFit/>
          </a:bodyPr>
          <a:lstStyle/>
          <a:p>
            <a:r>
              <a:rPr lang="en-US" altLang="ja-JP" sz="1200" b="0" dirty="0"/>
              <a:t>4</a:t>
            </a:r>
            <a:r>
              <a:rPr lang="ja-JP" altLang="en-US" sz="1200" b="0" dirty="0"/>
              <a:t>　前項の聴取を求められた従業員は、正当な理由なくこれを拒むことはできない。</a:t>
            </a:r>
          </a:p>
          <a:p>
            <a:r>
              <a:rPr lang="en-US" altLang="ja-JP" sz="1200" b="0" dirty="0" smtClean="0"/>
              <a:t>5</a:t>
            </a:r>
            <a:r>
              <a:rPr lang="ja-JP" altLang="en-US" sz="1200" b="0" dirty="0"/>
              <a:t>　所属長は○○長に事実関係を報告し、○○長は、問題解決のための措置として、第</a:t>
            </a:r>
            <a:r>
              <a:rPr lang="en-US" altLang="ja-JP" sz="1200" b="0" dirty="0"/>
              <a:t>4</a:t>
            </a:r>
            <a:r>
              <a:rPr lang="ja-JP" altLang="en-US" sz="1200" b="0" dirty="0"/>
              <a:t>条による懲戒の他、行為者の異動等被害者の労働条件及び就業環境を改善するために必要な措置を講じる。</a:t>
            </a:r>
          </a:p>
          <a:p>
            <a:r>
              <a:rPr lang="en-US" altLang="ja-JP" sz="1200" b="0" dirty="0"/>
              <a:t>6</a:t>
            </a:r>
            <a:r>
              <a:rPr lang="ja-JP" altLang="en-US" sz="1200" b="0" dirty="0"/>
              <a:t>　相談及び苦情への対応に当たっては、関係者のプライバシーは保護されるとともに、相談をしたこと又は事実関係の確認に協力したこと等を理由として不利益な取扱いは行わない。</a:t>
            </a:r>
          </a:p>
          <a:p>
            <a:endParaRPr lang="ja-JP" altLang="en-US" sz="1200" b="0" dirty="0"/>
          </a:p>
          <a:p>
            <a:r>
              <a:rPr lang="ja-JP" altLang="en-US" sz="1200" b="0" dirty="0"/>
              <a:t>（再発防止の義務）</a:t>
            </a:r>
          </a:p>
          <a:p>
            <a:r>
              <a:rPr lang="ja-JP" altLang="en-US" sz="1200" b="0" dirty="0"/>
              <a:t>第</a:t>
            </a:r>
            <a:r>
              <a:rPr lang="en-US" altLang="ja-JP" sz="1200" b="0" dirty="0"/>
              <a:t>6</a:t>
            </a:r>
            <a:r>
              <a:rPr lang="ja-JP" altLang="en-US" sz="1200" b="0" dirty="0"/>
              <a:t>条　○○長は、妊娠・出産・育児休業等に関するハラスメント、セクシュアルハラスメント及びパワーハラスメント事案が生じた時は、本規定に基づく対策の周知の再徹底及び研修の実施、事案発生の原因の分析と再発防止等、適切な再発防止策を講じなければならない。</a:t>
            </a:r>
          </a:p>
          <a:p>
            <a:endParaRPr lang="ja-JP" altLang="en-US" sz="1200" b="0" dirty="0"/>
          </a:p>
          <a:p>
            <a:r>
              <a:rPr lang="ja-JP" altLang="en-US" sz="1200" b="0" dirty="0"/>
              <a:t>附則　本規定は令和○年○月○日より実施する。</a:t>
            </a:r>
          </a:p>
          <a:p>
            <a:endParaRPr kumimoji="1" lang="ja-JP" altLang="en-US" sz="1200" b="0" dirty="0"/>
          </a:p>
        </p:txBody>
      </p:sp>
      <p:sp>
        <p:nvSpPr>
          <p:cNvPr id="4" name="Rectangle 2"/>
          <p:cNvSpPr>
            <a:spLocks noGrp="1" noChangeArrowheads="1"/>
          </p:cNvSpPr>
          <p:nvPr>
            <p:ph type="title"/>
          </p:nvPr>
        </p:nvSpPr>
        <p:spPr>
          <a:xfrm>
            <a:off x="273050" y="188913"/>
            <a:ext cx="9072563" cy="395287"/>
          </a:xfrm>
          <a:noFill/>
        </p:spPr>
        <p:txBody>
          <a:bodyPr anchor="ctr"/>
          <a:lstStyle/>
          <a:p>
            <a:pPr eaLnBrk="1" hangingPunct="1"/>
            <a:r>
              <a:rPr lang="ja-JP" altLang="en-US" sz="2400" dirty="0" smtClean="0">
                <a:solidFill>
                  <a:srgbClr val="4D4D4D"/>
                </a:solidFill>
              </a:rPr>
              <a:t>（参考）ハラスメント防止規定例</a:t>
            </a:r>
          </a:p>
        </p:txBody>
      </p:sp>
    </p:spTree>
    <p:extLst>
      <p:ext uri="{BB962C8B-B14F-4D97-AF65-F5344CB8AC3E}">
        <p14:creationId xmlns:p14="http://schemas.microsoft.com/office/powerpoint/2010/main" val="3891827760"/>
      </p:ext>
    </p:extLst>
  </p:cSld>
  <p:clrMapOvr>
    <a:masterClrMapping/>
  </p:clrMapOvr>
  <mc:AlternateContent xmlns:mc="http://schemas.openxmlformats.org/markup-compatibility/2006">
    <mc:Choice xmlns:p14="http://schemas.microsoft.com/office/powerpoint/2010/main" Requires="p14">
      <p:transition spd="slow" p14:dur="2000" advTm="341"/>
    </mc:Choice>
    <mc:Fallback>
      <p:transition spd="slow" advTm="341"/>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nchor="ctr"/>
          <a:lstStyle/>
          <a:p>
            <a:pPr eaLnBrk="1" hangingPunct="1"/>
            <a:r>
              <a:rPr lang="en-US" altLang="ja-JP" sz="2400" dirty="0" smtClean="0">
                <a:solidFill>
                  <a:srgbClr val="4D4D4D"/>
                </a:solidFill>
              </a:rPr>
              <a:t>1-</a:t>
            </a:r>
            <a:r>
              <a:rPr lang="ja-JP" altLang="en-US" sz="2400" dirty="0" smtClean="0">
                <a:solidFill>
                  <a:srgbClr val="4D4D4D"/>
                </a:solidFill>
              </a:rPr>
              <a:t>④　</a:t>
            </a:r>
            <a:r>
              <a:rPr lang="ja-JP" altLang="en-US" sz="2400" dirty="0">
                <a:solidFill>
                  <a:srgbClr val="4D4D4D"/>
                </a:solidFill>
              </a:rPr>
              <a:t>介護人材の確保・介護現場の</a:t>
            </a:r>
            <a:r>
              <a:rPr lang="ja-JP" altLang="en-US" sz="2400" dirty="0" smtClean="0">
                <a:solidFill>
                  <a:srgbClr val="4D4D4D"/>
                </a:solidFill>
              </a:rPr>
              <a:t>革新</a:t>
            </a:r>
          </a:p>
        </p:txBody>
      </p:sp>
      <p:sp>
        <p:nvSpPr>
          <p:cNvPr id="13316" name="AutoShape 7"/>
          <p:cNvSpPr>
            <a:spLocks noChangeArrowheads="1"/>
          </p:cNvSpPr>
          <p:nvPr/>
        </p:nvSpPr>
        <p:spPr bwMode="auto">
          <a:xfrm>
            <a:off x="740531" y="781598"/>
            <a:ext cx="8605081" cy="913306"/>
          </a:xfrm>
          <a:prstGeom prst="roundRect">
            <a:avLst>
              <a:gd name="adj" fmla="val 13384"/>
            </a:avLst>
          </a:prstGeom>
          <a:solidFill>
            <a:srgbClr val="0071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eaLnBrk="1" hangingPunct="1">
              <a:lnSpc>
                <a:spcPct val="120000"/>
              </a:lnSpc>
            </a:pPr>
            <a:r>
              <a:rPr lang="ja-JP" altLang="en-US" sz="2000" dirty="0">
                <a:solidFill>
                  <a:srgbClr val="FFFFFF"/>
                </a:solidFill>
                <a:latin typeface="メイリオ" panose="020B0604030504040204" pitchFamily="50" charset="-128"/>
              </a:rPr>
              <a:t>テクノロジーの活用や人員基準・運営基準の緩和を通じた業務効率化・業務負担軽減の推進</a:t>
            </a:r>
          </a:p>
        </p:txBody>
      </p:sp>
      <p:sp>
        <p:nvSpPr>
          <p:cNvPr id="6"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17</a:t>
            </a:fld>
            <a:endParaRPr lang="en-US" altLang="ja-JP" sz="2400" dirty="0">
              <a:latin typeface="+mn-lt"/>
            </a:endParaRPr>
          </a:p>
        </p:txBody>
      </p:sp>
      <p:sp>
        <p:nvSpPr>
          <p:cNvPr id="17" name="AutoShape 5"/>
          <p:cNvSpPr>
            <a:spLocks noChangeArrowheads="1"/>
          </p:cNvSpPr>
          <p:nvPr/>
        </p:nvSpPr>
        <p:spPr bwMode="auto">
          <a:xfrm>
            <a:off x="949325" y="1840758"/>
            <a:ext cx="8064500" cy="377026"/>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(1) </a:t>
            </a:r>
            <a:r>
              <a:rPr lang="ja-JP" altLang="en-US" sz="2000" b="0" dirty="0" smtClean="0">
                <a:latin typeface="メイリオ" panose="020B0604030504040204" pitchFamily="50" charset="-128"/>
              </a:rPr>
              <a:t>会議や多職種連携における</a:t>
            </a:r>
            <a:r>
              <a:rPr lang="en-US" altLang="ja-JP" sz="2000" b="0" dirty="0" smtClean="0">
                <a:latin typeface="メイリオ" panose="020B0604030504040204" pitchFamily="50" charset="-128"/>
              </a:rPr>
              <a:t>ICT</a:t>
            </a:r>
            <a:r>
              <a:rPr lang="ja-JP" altLang="en-US" sz="2000" b="0" dirty="0" smtClean="0">
                <a:latin typeface="メイリオ" panose="020B0604030504040204" pitchFamily="50" charset="-128"/>
              </a:rPr>
              <a:t>の活用</a:t>
            </a:r>
            <a:endParaRPr lang="en-US" altLang="ja-JP" sz="2000" b="0" dirty="0" smtClean="0">
              <a:latin typeface="メイリオ" panose="020B0604030504040204" pitchFamily="50" charset="-128"/>
            </a:endParaRPr>
          </a:p>
        </p:txBody>
      </p:sp>
      <p:sp>
        <p:nvSpPr>
          <p:cNvPr id="22" name="AutoShape 5"/>
          <p:cNvSpPr>
            <a:spLocks noChangeArrowheads="1"/>
          </p:cNvSpPr>
          <p:nvPr/>
        </p:nvSpPr>
        <p:spPr bwMode="auto">
          <a:xfrm>
            <a:off x="1247276" y="2312876"/>
            <a:ext cx="8100900" cy="320088"/>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smtClean="0">
                <a:latin typeface="メイリオ" panose="020B0604030504040204" pitchFamily="50" charset="-128"/>
              </a:rPr>
              <a:t>医療・介護関係者のみで実施する会議等について</a:t>
            </a:r>
            <a:r>
              <a:rPr lang="ja-JP" altLang="en-US" sz="1600" dirty="0" smtClean="0">
                <a:latin typeface="メイリオ" panose="020B0604030504040204" pitchFamily="50" charset="-128"/>
              </a:rPr>
              <a:t>テレビ電話の活用を認める</a:t>
            </a:r>
            <a:r>
              <a:rPr lang="ja-JP" altLang="en-US" sz="1600" b="0" dirty="0" smtClean="0">
                <a:latin typeface="メイリオ" panose="020B0604030504040204" pitchFamily="50" charset="-128"/>
              </a:rPr>
              <a:t>。</a:t>
            </a:r>
            <a:endParaRPr lang="en-US" altLang="ja-JP" sz="1600" b="0" dirty="0" smtClean="0">
              <a:latin typeface="メイリオ" panose="020B0604030504040204" pitchFamily="50" charset="-128"/>
            </a:endParaRPr>
          </a:p>
        </p:txBody>
      </p:sp>
      <p:sp>
        <p:nvSpPr>
          <p:cNvPr id="9" name="AutoShape 7"/>
          <p:cNvSpPr>
            <a:spLocks noChangeArrowheads="1"/>
          </p:cNvSpPr>
          <p:nvPr/>
        </p:nvSpPr>
        <p:spPr bwMode="auto">
          <a:xfrm>
            <a:off x="6105128" y="159490"/>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10" name="AutoShape 7"/>
          <p:cNvSpPr>
            <a:spLocks noChangeArrowheads="1"/>
          </p:cNvSpPr>
          <p:nvPr/>
        </p:nvSpPr>
        <p:spPr bwMode="auto">
          <a:xfrm>
            <a:off x="7331730" y="159489"/>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11" name="AutoShape 7"/>
          <p:cNvSpPr>
            <a:spLocks noChangeArrowheads="1"/>
          </p:cNvSpPr>
          <p:nvPr/>
        </p:nvSpPr>
        <p:spPr bwMode="auto">
          <a:xfrm>
            <a:off x="8563362" y="161308"/>
            <a:ext cx="1123621"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訪問リハ</a:t>
            </a:r>
            <a:endParaRPr lang="ja-JP" altLang="en-US" sz="1400" dirty="0">
              <a:solidFill>
                <a:srgbClr val="FFFFFF"/>
              </a:solidFill>
              <a:latin typeface="メイリオ" panose="020B0604030504040204" pitchFamily="50" charset="-128"/>
            </a:endParaRPr>
          </a:p>
        </p:txBody>
      </p:sp>
      <p:sp>
        <p:nvSpPr>
          <p:cNvPr id="12" name="AutoShape 5"/>
          <p:cNvSpPr>
            <a:spLocks noChangeArrowheads="1"/>
          </p:cNvSpPr>
          <p:nvPr/>
        </p:nvSpPr>
        <p:spPr bwMode="auto">
          <a:xfrm>
            <a:off x="1247276" y="2671982"/>
            <a:ext cx="8100900" cy="64017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smtClean="0">
                <a:latin typeface="メイリオ" panose="020B0604030504040204" pitchFamily="50" charset="-128"/>
              </a:rPr>
              <a:t>利用者等が参加する会議等については、利用者等の同意を得たうえでテレビ電話の活用を認める。</a:t>
            </a:r>
            <a:endParaRPr lang="en-US" altLang="ja-JP" sz="1600" b="0" dirty="0" smtClean="0">
              <a:latin typeface="メイリオ" panose="020B0604030504040204" pitchFamily="50" charset="-128"/>
            </a:endParaRPr>
          </a:p>
        </p:txBody>
      </p:sp>
      <p:sp>
        <p:nvSpPr>
          <p:cNvPr id="13" name="AutoShape 7"/>
          <p:cNvSpPr>
            <a:spLocks noChangeArrowheads="1"/>
          </p:cNvSpPr>
          <p:nvPr/>
        </p:nvSpPr>
        <p:spPr bwMode="auto">
          <a:xfrm>
            <a:off x="740530" y="3663975"/>
            <a:ext cx="8605081" cy="498820"/>
          </a:xfrm>
          <a:prstGeom prst="roundRect">
            <a:avLst>
              <a:gd name="adj" fmla="val 13384"/>
            </a:avLst>
          </a:prstGeom>
          <a:solidFill>
            <a:srgbClr val="0071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eaLnBrk="1" hangingPunct="1">
              <a:lnSpc>
                <a:spcPct val="120000"/>
              </a:lnSpc>
            </a:pPr>
            <a:r>
              <a:rPr lang="ja-JP" altLang="en-US" sz="2000" dirty="0">
                <a:solidFill>
                  <a:srgbClr val="FFFFFF"/>
                </a:solidFill>
                <a:latin typeface="メイリオ" panose="020B0604030504040204" pitchFamily="50" charset="-128"/>
              </a:rPr>
              <a:t>文書負担軽減や手続きの効率化による介護現場の業務負担軽減の推進</a:t>
            </a:r>
          </a:p>
        </p:txBody>
      </p:sp>
      <p:sp>
        <p:nvSpPr>
          <p:cNvPr id="14" name="AutoShape 5"/>
          <p:cNvSpPr>
            <a:spLocks noChangeArrowheads="1"/>
          </p:cNvSpPr>
          <p:nvPr/>
        </p:nvSpPr>
        <p:spPr bwMode="auto">
          <a:xfrm>
            <a:off x="944098" y="4358352"/>
            <a:ext cx="8064500" cy="377026"/>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(1) </a:t>
            </a:r>
            <a:r>
              <a:rPr lang="ja-JP" altLang="en-US" sz="2000" b="0" dirty="0" smtClean="0">
                <a:latin typeface="メイリオ" panose="020B0604030504040204" pitchFamily="50" charset="-128"/>
              </a:rPr>
              <a:t>利用者</a:t>
            </a:r>
            <a:r>
              <a:rPr lang="ja-JP" altLang="en-US" sz="2000" b="0" dirty="0">
                <a:latin typeface="メイリオ" panose="020B0604030504040204" pitchFamily="50" charset="-128"/>
              </a:rPr>
              <a:t>への説明・同意等に係る見直し</a:t>
            </a:r>
            <a:endParaRPr lang="en-US" altLang="ja-JP" sz="2000" b="0" dirty="0" smtClean="0">
              <a:latin typeface="メイリオ" panose="020B0604030504040204" pitchFamily="50" charset="-128"/>
            </a:endParaRPr>
          </a:p>
        </p:txBody>
      </p:sp>
      <p:sp>
        <p:nvSpPr>
          <p:cNvPr id="15" name="AutoShape 5"/>
          <p:cNvSpPr>
            <a:spLocks noChangeArrowheads="1"/>
          </p:cNvSpPr>
          <p:nvPr/>
        </p:nvSpPr>
        <p:spPr bwMode="auto">
          <a:xfrm>
            <a:off x="1247276" y="4837632"/>
            <a:ext cx="8100900" cy="320088"/>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smtClean="0">
                <a:latin typeface="メイリオ" panose="020B0604030504040204" pitchFamily="50" charset="-128"/>
              </a:rPr>
              <a:t>利用者等への説明・同意について、電磁的な対応を認める。</a:t>
            </a:r>
            <a:endParaRPr lang="en-US" altLang="ja-JP" sz="1600" b="0" dirty="0" smtClean="0">
              <a:latin typeface="メイリオ" panose="020B0604030504040204" pitchFamily="50" charset="-128"/>
            </a:endParaRPr>
          </a:p>
        </p:txBody>
      </p:sp>
      <p:sp>
        <p:nvSpPr>
          <p:cNvPr id="18" name="AutoShape 5"/>
          <p:cNvSpPr>
            <a:spLocks noChangeArrowheads="1"/>
          </p:cNvSpPr>
          <p:nvPr/>
        </p:nvSpPr>
        <p:spPr bwMode="auto">
          <a:xfrm>
            <a:off x="1247276" y="5195233"/>
            <a:ext cx="8100900" cy="64017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smtClean="0">
                <a:latin typeface="メイリオ" panose="020B0604030504040204" pitchFamily="50" charset="-128"/>
              </a:rPr>
              <a:t>署名・押印を求めないことが可能であること及びその代替手段を明示、様式例から押印欄を削除。</a:t>
            </a:r>
            <a:endParaRPr lang="en-US" altLang="ja-JP" sz="1600" b="0" dirty="0" smtClean="0">
              <a:latin typeface="メイリオ" panose="020B0604030504040204" pitchFamily="50" charset="-128"/>
            </a:endParaRPr>
          </a:p>
        </p:txBody>
      </p:sp>
    </p:spTree>
    <p:extLst>
      <p:ext uri="{BB962C8B-B14F-4D97-AF65-F5344CB8AC3E}">
        <p14:creationId xmlns:p14="http://schemas.microsoft.com/office/powerpoint/2010/main" val="857692564"/>
      </p:ext>
    </p:extLst>
  </p:cSld>
  <p:clrMapOvr>
    <a:masterClrMapping/>
  </p:clrMapOvr>
  <mc:AlternateContent xmlns:mc="http://schemas.openxmlformats.org/markup-compatibility/2006">
    <mc:Choice xmlns:p14="http://schemas.microsoft.com/office/powerpoint/2010/main" Requires="p14">
      <p:transition spd="slow" p14:dur="2000" advTm="334"/>
    </mc:Choice>
    <mc:Fallback>
      <p:transition spd="slow" advTm="334"/>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nchor="ctr"/>
          <a:lstStyle/>
          <a:p>
            <a:pPr eaLnBrk="1" hangingPunct="1"/>
            <a:r>
              <a:rPr lang="en-US" altLang="ja-JP" sz="2400" dirty="0" smtClean="0">
                <a:solidFill>
                  <a:srgbClr val="4D4D4D"/>
                </a:solidFill>
              </a:rPr>
              <a:t>1-</a:t>
            </a:r>
            <a:r>
              <a:rPr lang="ja-JP" altLang="en-US" sz="2400" dirty="0" smtClean="0">
                <a:solidFill>
                  <a:srgbClr val="4D4D4D"/>
                </a:solidFill>
              </a:rPr>
              <a:t>④　</a:t>
            </a:r>
            <a:r>
              <a:rPr lang="ja-JP" altLang="en-US" sz="2400" dirty="0">
                <a:solidFill>
                  <a:srgbClr val="4D4D4D"/>
                </a:solidFill>
              </a:rPr>
              <a:t>介護人材の確保・介護現場の</a:t>
            </a:r>
            <a:r>
              <a:rPr lang="ja-JP" altLang="en-US" sz="2400" dirty="0" smtClean="0">
                <a:solidFill>
                  <a:srgbClr val="4D4D4D"/>
                </a:solidFill>
              </a:rPr>
              <a:t>革新</a:t>
            </a:r>
          </a:p>
        </p:txBody>
      </p:sp>
      <p:sp>
        <p:nvSpPr>
          <p:cNvPr id="6"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18</a:t>
            </a:fld>
            <a:endParaRPr lang="en-US" altLang="ja-JP" sz="2400" dirty="0">
              <a:latin typeface="+mn-lt"/>
            </a:endParaRPr>
          </a:p>
        </p:txBody>
      </p:sp>
      <p:sp>
        <p:nvSpPr>
          <p:cNvPr id="9" name="AutoShape 7"/>
          <p:cNvSpPr>
            <a:spLocks noChangeArrowheads="1"/>
          </p:cNvSpPr>
          <p:nvPr/>
        </p:nvSpPr>
        <p:spPr bwMode="auto">
          <a:xfrm>
            <a:off x="6105128" y="159490"/>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10" name="AutoShape 7"/>
          <p:cNvSpPr>
            <a:spLocks noChangeArrowheads="1"/>
          </p:cNvSpPr>
          <p:nvPr/>
        </p:nvSpPr>
        <p:spPr bwMode="auto">
          <a:xfrm>
            <a:off x="7331730" y="159489"/>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11" name="AutoShape 7"/>
          <p:cNvSpPr>
            <a:spLocks noChangeArrowheads="1"/>
          </p:cNvSpPr>
          <p:nvPr/>
        </p:nvSpPr>
        <p:spPr bwMode="auto">
          <a:xfrm>
            <a:off x="8563362" y="161308"/>
            <a:ext cx="1123621"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訪問リハ</a:t>
            </a:r>
            <a:endParaRPr lang="ja-JP" altLang="en-US" sz="1400" dirty="0">
              <a:solidFill>
                <a:srgbClr val="FFFFFF"/>
              </a:solidFill>
              <a:latin typeface="メイリオ" panose="020B0604030504040204" pitchFamily="50" charset="-128"/>
            </a:endParaRPr>
          </a:p>
        </p:txBody>
      </p:sp>
      <p:sp>
        <p:nvSpPr>
          <p:cNvPr id="13" name="AutoShape 7"/>
          <p:cNvSpPr>
            <a:spLocks noChangeArrowheads="1"/>
          </p:cNvSpPr>
          <p:nvPr/>
        </p:nvSpPr>
        <p:spPr bwMode="auto">
          <a:xfrm>
            <a:off x="740530" y="897527"/>
            <a:ext cx="8605081" cy="498820"/>
          </a:xfrm>
          <a:prstGeom prst="roundRect">
            <a:avLst>
              <a:gd name="adj" fmla="val 13384"/>
            </a:avLst>
          </a:prstGeom>
          <a:solidFill>
            <a:srgbClr val="0071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eaLnBrk="1" hangingPunct="1">
              <a:lnSpc>
                <a:spcPct val="120000"/>
              </a:lnSpc>
            </a:pPr>
            <a:r>
              <a:rPr lang="ja-JP" altLang="en-US" sz="2000" dirty="0">
                <a:solidFill>
                  <a:srgbClr val="FFFFFF"/>
                </a:solidFill>
                <a:latin typeface="メイリオ" panose="020B0604030504040204" pitchFamily="50" charset="-128"/>
              </a:rPr>
              <a:t>文書負担軽減や手続きの効率化による介護現場の業務負担軽減の推進</a:t>
            </a:r>
          </a:p>
        </p:txBody>
      </p:sp>
      <p:sp>
        <p:nvSpPr>
          <p:cNvPr id="14" name="AutoShape 5"/>
          <p:cNvSpPr>
            <a:spLocks noChangeArrowheads="1"/>
          </p:cNvSpPr>
          <p:nvPr/>
        </p:nvSpPr>
        <p:spPr bwMode="auto">
          <a:xfrm>
            <a:off x="944098" y="1591904"/>
            <a:ext cx="8064500" cy="377026"/>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(2) </a:t>
            </a:r>
            <a:r>
              <a:rPr lang="ja-JP" altLang="en-US" sz="2000" b="0" dirty="0" smtClean="0">
                <a:latin typeface="メイリオ" panose="020B0604030504040204" pitchFamily="50" charset="-128"/>
              </a:rPr>
              <a:t>員数</a:t>
            </a:r>
            <a:r>
              <a:rPr lang="ja-JP" altLang="en-US" sz="2000" b="0" dirty="0">
                <a:latin typeface="メイリオ" panose="020B0604030504040204" pitchFamily="50" charset="-128"/>
              </a:rPr>
              <a:t>の記載や変更届出の明確化</a:t>
            </a:r>
            <a:endParaRPr lang="en-US" altLang="ja-JP" sz="2000" b="0" dirty="0" smtClean="0">
              <a:latin typeface="メイリオ" panose="020B0604030504040204" pitchFamily="50" charset="-128"/>
            </a:endParaRPr>
          </a:p>
        </p:txBody>
      </p:sp>
      <p:sp>
        <p:nvSpPr>
          <p:cNvPr id="15" name="AutoShape 5"/>
          <p:cNvSpPr>
            <a:spLocks noChangeArrowheads="1"/>
          </p:cNvSpPr>
          <p:nvPr/>
        </p:nvSpPr>
        <p:spPr bwMode="auto">
          <a:xfrm>
            <a:off x="1247276" y="2098327"/>
            <a:ext cx="8100900" cy="64017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a:latin typeface="メイリオ" panose="020B0604030504040204" pitchFamily="50" charset="-128"/>
              </a:rPr>
              <a:t>運営規程や重要事項</a:t>
            </a:r>
            <a:r>
              <a:rPr lang="ja-JP" altLang="en-US" sz="1600" b="0" dirty="0" smtClean="0">
                <a:latin typeface="メイリオ" panose="020B0604030504040204" pitchFamily="50" charset="-128"/>
              </a:rPr>
              <a:t>説明書</a:t>
            </a:r>
            <a:r>
              <a:rPr lang="ja-JP" altLang="en-US" sz="1600" b="0" dirty="0">
                <a:latin typeface="メイリオ" panose="020B0604030504040204" pitchFamily="50" charset="-128"/>
              </a:rPr>
              <a:t>に記載する従業員の</a:t>
            </a:r>
            <a:r>
              <a:rPr lang="ja-JP" altLang="en-US" sz="1600" dirty="0">
                <a:latin typeface="メイリオ" panose="020B0604030504040204" pitchFamily="50" charset="-128"/>
              </a:rPr>
              <a:t>「員数」について、「○○人以上」と記載することが</a:t>
            </a:r>
            <a:r>
              <a:rPr lang="ja-JP" altLang="en-US" sz="1600" dirty="0" smtClean="0">
                <a:latin typeface="メイリオ" panose="020B0604030504040204" pitchFamily="50" charset="-128"/>
              </a:rPr>
              <a:t>可能</a:t>
            </a:r>
            <a:r>
              <a:rPr lang="ja-JP" altLang="en-US" sz="1600" b="0" dirty="0" smtClean="0">
                <a:latin typeface="メイリオ" panose="020B0604030504040204" pitchFamily="50" charset="-128"/>
              </a:rPr>
              <a:t>に。</a:t>
            </a:r>
            <a:endParaRPr lang="en-US" altLang="ja-JP" sz="1600" b="0" dirty="0" smtClean="0">
              <a:latin typeface="メイリオ" panose="020B0604030504040204" pitchFamily="50" charset="-128"/>
            </a:endParaRPr>
          </a:p>
        </p:txBody>
      </p:sp>
      <p:sp>
        <p:nvSpPr>
          <p:cNvPr id="18" name="AutoShape 5"/>
          <p:cNvSpPr>
            <a:spLocks noChangeArrowheads="1"/>
          </p:cNvSpPr>
          <p:nvPr/>
        </p:nvSpPr>
        <p:spPr bwMode="auto">
          <a:xfrm>
            <a:off x="1247276" y="2825713"/>
            <a:ext cx="8100900" cy="64017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dirty="0">
                <a:latin typeface="メイリオ" panose="020B0604030504040204" pitchFamily="50" charset="-128"/>
              </a:rPr>
              <a:t>運営規程における「従業者の職種、員数及び職務の内容」に</a:t>
            </a:r>
            <a:r>
              <a:rPr lang="ja-JP" altLang="en-US" sz="1600" dirty="0" smtClean="0">
                <a:latin typeface="メイリオ" panose="020B0604030504040204" pitchFamily="50" charset="-128"/>
              </a:rPr>
              <a:t>ついての変更届出</a:t>
            </a:r>
            <a:r>
              <a:rPr lang="ja-JP" altLang="en-US" sz="1600" dirty="0">
                <a:latin typeface="メイリオ" panose="020B0604030504040204" pitchFamily="50" charset="-128"/>
              </a:rPr>
              <a:t>は年１回で足りる</a:t>
            </a:r>
            <a:r>
              <a:rPr lang="ja-JP" altLang="en-US" sz="1600" b="0" dirty="0">
                <a:latin typeface="メイリオ" panose="020B0604030504040204" pitchFamily="50" charset="-128"/>
              </a:rPr>
              <a:t>ことを明確化。</a:t>
            </a:r>
            <a:endParaRPr lang="en-US" altLang="ja-JP" sz="1600" b="0" dirty="0">
              <a:latin typeface="メイリオ" panose="020B0604030504040204" pitchFamily="50" charset="-128"/>
            </a:endParaRPr>
          </a:p>
        </p:txBody>
      </p:sp>
      <p:sp>
        <p:nvSpPr>
          <p:cNvPr id="16" name="AutoShape 5"/>
          <p:cNvSpPr>
            <a:spLocks noChangeArrowheads="1"/>
          </p:cNvSpPr>
          <p:nvPr/>
        </p:nvSpPr>
        <p:spPr bwMode="auto">
          <a:xfrm>
            <a:off x="944098" y="3595593"/>
            <a:ext cx="8064500" cy="377026"/>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(3) </a:t>
            </a:r>
            <a:r>
              <a:rPr lang="ja-JP" altLang="en-US" sz="2000" b="0" dirty="0" smtClean="0">
                <a:latin typeface="メイリオ" panose="020B0604030504040204" pitchFamily="50" charset="-128"/>
              </a:rPr>
              <a:t>記録</a:t>
            </a:r>
            <a:r>
              <a:rPr lang="ja-JP" altLang="en-US" sz="2000" b="0" dirty="0">
                <a:latin typeface="メイリオ" panose="020B0604030504040204" pitchFamily="50" charset="-128"/>
              </a:rPr>
              <a:t>の保存等に係る見直し</a:t>
            </a:r>
            <a:endParaRPr lang="en-US" altLang="ja-JP" sz="2000" b="0" dirty="0" smtClean="0">
              <a:latin typeface="メイリオ" panose="020B0604030504040204" pitchFamily="50" charset="-128"/>
            </a:endParaRPr>
          </a:p>
        </p:txBody>
      </p:sp>
      <p:sp>
        <p:nvSpPr>
          <p:cNvPr id="19" name="AutoShape 5"/>
          <p:cNvSpPr>
            <a:spLocks noChangeArrowheads="1"/>
          </p:cNvSpPr>
          <p:nvPr/>
        </p:nvSpPr>
        <p:spPr bwMode="auto">
          <a:xfrm>
            <a:off x="1244711" y="4062842"/>
            <a:ext cx="8100900" cy="320088"/>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smtClean="0">
                <a:latin typeface="メイリオ" panose="020B0604030504040204" pitchFamily="50" charset="-128"/>
              </a:rPr>
              <a:t>介護</a:t>
            </a:r>
            <a:r>
              <a:rPr lang="ja-JP" altLang="en-US" sz="1600" b="0" dirty="0">
                <a:latin typeface="メイリオ" panose="020B0604030504040204" pitchFamily="50" charset="-128"/>
              </a:rPr>
              <a:t>サービス事業者</a:t>
            </a:r>
            <a:r>
              <a:rPr lang="ja-JP" altLang="en-US" sz="1600" b="0" dirty="0" smtClean="0">
                <a:latin typeface="メイリオ" panose="020B0604030504040204" pitchFamily="50" charset="-128"/>
              </a:rPr>
              <a:t>における</a:t>
            </a:r>
            <a:r>
              <a:rPr lang="ja-JP" altLang="en-US" sz="1600" dirty="0">
                <a:latin typeface="メイリオ" panose="020B0604030504040204" pitchFamily="50" charset="-128"/>
              </a:rPr>
              <a:t>諸記録の保存、交付等に</a:t>
            </a:r>
            <a:r>
              <a:rPr lang="ja-JP" altLang="en-US" sz="1600" dirty="0" smtClean="0">
                <a:latin typeface="メイリオ" panose="020B0604030504040204" pitchFamily="50" charset="-128"/>
              </a:rPr>
              <a:t>ついて電磁的</a:t>
            </a:r>
            <a:r>
              <a:rPr lang="ja-JP" altLang="en-US" sz="1600" dirty="0">
                <a:latin typeface="メイリオ" panose="020B0604030504040204" pitchFamily="50" charset="-128"/>
              </a:rPr>
              <a:t>な対応</a:t>
            </a:r>
            <a:r>
              <a:rPr lang="ja-JP" altLang="en-US" sz="1600" dirty="0" smtClean="0">
                <a:latin typeface="メイリオ" panose="020B0604030504040204" pitchFamily="50" charset="-128"/>
              </a:rPr>
              <a:t>を認める</a:t>
            </a:r>
            <a:r>
              <a:rPr lang="ja-JP" altLang="en-US" sz="1600" b="0" dirty="0" smtClean="0">
                <a:latin typeface="メイリオ" panose="020B0604030504040204" pitchFamily="50" charset="-128"/>
              </a:rPr>
              <a:t>。</a:t>
            </a:r>
            <a:endParaRPr lang="en-US" altLang="ja-JP" sz="1600" b="0" dirty="0" smtClean="0">
              <a:latin typeface="メイリオ" panose="020B0604030504040204" pitchFamily="50" charset="-128"/>
            </a:endParaRPr>
          </a:p>
        </p:txBody>
      </p:sp>
      <p:sp>
        <p:nvSpPr>
          <p:cNvPr id="20" name="AutoShape 5"/>
          <p:cNvSpPr>
            <a:spLocks noChangeArrowheads="1"/>
          </p:cNvSpPr>
          <p:nvPr/>
        </p:nvSpPr>
        <p:spPr bwMode="auto">
          <a:xfrm>
            <a:off x="947837" y="4527831"/>
            <a:ext cx="8064500" cy="377026"/>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(4) </a:t>
            </a:r>
            <a:r>
              <a:rPr lang="ja-JP" altLang="en-US" sz="2000" b="0" dirty="0" smtClean="0">
                <a:latin typeface="メイリオ" panose="020B0604030504040204" pitchFamily="50" charset="-128"/>
              </a:rPr>
              <a:t>運営</a:t>
            </a:r>
            <a:r>
              <a:rPr lang="ja-JP" altLang="en-US" sz="2000" b="0" dirty="0">
                <a:latin typeface="メイリオ" panose="020B0604030504040204" pitchFamily="50" charset="-128"/>
              </a:rPr>
              <a:t>規程等の掲示に係る見直し</a:t>
            </a:r>
            <a:endParaRPr lang="en-US" altLang="ja-JP" sz="2000" b="0" dirty="0" smtClean="0">
              <a:latin typeface="メイリオ" panose="020B0604030504040204" pitchFamily="50" charset="-128"/>
            </a:endParaRPr>
          </a:p>
        </p:txBody>
      </p:sp>
      <p:sp>
        <p:nvSpPr>
          <p:cNvPr id="21" name="AutoShape 5"/>
          <p:cNvSpPr>
            <a:spLocks noChangeArrowheads="1"/>
          </p:cNvSpPr>
          <p:nvPr/>
        </p:nvSpPr>
        <p:spPr bwMode="auto">
          <a:xfrm>
            <a:off x="1244711" y="4995080"/>
            <a:ext cx="8100900" cy="64017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dirty="0" smtClean="0"/>
              <a:t>運営</a:t>
            </a:r>
            <a:r>
              <a:rPr lang="ja-JP" altLang="en-US" sz="1600" dirty="0"/>
              <a:t>規程等の重要事項について、</a:t>
            </a:r>
            <a:r>
              <a:rPr lang="ja-JP" altLang="en-US" sz="1600" b="0" dirty="0"/>
              <a:t> 事業所の掲示だけでなく、</a:t>
            </a:r>
            <a:r>
              <a:rPr lang="ja-JP" altLang="en-US" sz="1600" dirty="0"/>
              <a:t>閲覧可能な形でファイル等で備え置くこと</a:t>
            </a:r>
            <a:r>
              <a:rPr lang="ja-JP" altLang="en-US" sz="1600" dirty="0" smtClean="0"/>
              <a:t>等が可能に。</a:t>
            </a:r>
            <a:endParaRPr lang="en-US" altLang="ja-JP" sz="1600" b="0" dirty="0" smtClean="0">
              <a:latin typeface="メイリオ" panose="020B0604030504040204" pitchFamily="50" charset="-128"/>
            </a:endParaRPr>
          </a:p>
        </p:txBody>
      </p:sp>
    </p:spTree>
    <p:extLst>
      <p:ext uri="{BB962C8B-B14F-4D97-AF65-F5344CB8AC3E}">
        <p14:creationId xmlns:p14="http://schemas.microsoft.com/office/powerpoint/2010/main" val="2959006345"/>
      </p:ext>
    </p:extLst>
  </p:cSld>
  <p:clrMapOvr>
    <a:masterClrMapping/>
  </p:clrMapOvr>
  <mc:AlternateContent xmlns:mc="http://schemas.openxmlformats.org/markup-compatibility/2006">
    <mc:Choice xmlns:p14="http://schemas.microsoft.com/office/powerpoint/2010/main" Requires="p14">
      <p:transition spd="slow" p14:dur="2000" advTm="730"/>
    </mc:Choice>
    <mc:Fallback>
      <p:transition spd="slow" advTm="73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nchor="ctr"/>
          <a:lstStyle/>
          <a:p>
            <a:pPr eaLnBrk="1" hangingPunct="1"/>
            <a:r>
              <a:rPr lang="en-US" altLang="ja-JP" sz="2400" dirty="0" smtClean="0">
                <a:solidFill>
                  <a:srgbClr val="4D4D4D"/>
                </a:solidFill>
              </a:rPr>
              <a:t>1-</a:t>
            </a:r>
            <a:r>
              <a:rPr lang="ja-JP" altLang="en-US" sz="2400" dirty="0" smtClean="0">
                <a:solidFill>
                  <a:srgbClr val="4D4D4D"/>
                </a:solidFill>
              </a:rPr>
              <a:t>⑤　</a:t>
            </a:r>
            <a:r>
              <a:rPr lang="ja-JP" altLang="en-US" sz="2400" dirty="0">
                <a:solidFill>
                  <a:srgbClr val="4D4D4D"/>
                </a:solidFill>
              </a:rPr>
              <a:t>制度の安定性・持続可能性の確保</a:t>
            </a:r>
            <a:endParaRPr lang="ja-JP" altLang="en-US" sz="2400" dirty="0" smtClean="0">
              <a:solidFill>
                <a:srgbClr val="4D4D4D"/>
              </a:solidFill>
            </a:endParaRPr>
          </a:p>
        </p:txBody>
      </p:sp>
      <p:sp>
        <p:nvSpPr>
          <p:cNvPr id="6"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19</a:t>
            </a:fld>
            <a:endParaRPr lang="en-US" altLang="ja-JP" sz="2400" dirty="0">
              <a:latin typeface="+mn-lt"/>
            </a:endParaRPr>
          </a:p>
        </p:txBody>
      </p:sp>
      <p:sp>
        <p:nvSpPr>
          <p:cNvPr id="9" name="AutoShape 7"/>
          <p:cNvSpPr>
            <a:spLocks noChangeArrowheads="1"/>
          </p:cNvSpPr>
          <p:nvPr/>
        </p:nvSpPr>
        <p:spPr bwMode="auto">
          <a:xfrm>
            <a:off x="6105128" y="3284985"/>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10" name="AutoShape 7"/>
          <p:cNvSpPr>
            <a:spLocks noChangeArrowheads="1"/>
          </p:cNvSpPr>
          <p:nvPr/>
        </p:nvSpPr>
        <p:spPr bwMode="auto">
          <a:xfrm>
            <a:off x="7331730" y="3284984"/>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13" name="AutoShape 7"/>
          <p:cNvSpPr>
            <a:spLocks noChangeArrowheads="1"/>
          </p:cNvSpPr>
          <p:nvPr/>
        </p:nvSpPr>
        <p:spPr bwMode="auto">
          <a:xfrm>
            <a:off x="740531" y="889238"/>
            <a:ext cx="2988334" cy="515399"/>
          </a:xfrm>
          <a:prstGeom prst="roundRect">
            <a:avLst>
              <a:gd name="adj" fmla="val 13384"/>
            </a:avLst>
          </a:prstGeom>
          <a:solidFill>
            <a:srgbClr val="0071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2000" dirty="0">
                <a:solidFill>
                  <a:srgbClr val="FFFFFF"/>
                </a:solidFill>
                <a:latin typeface="メイリオ" panose="020B0604030504040204" pitchFamily="50" charset="-128"/>
              </a:rPr>
              <a:t>評価の適正化・重点化</a:t>
            </a:r>
          </a:p>
        </p:txBody>
      </p:sp>
      <p:sp>
        <p:nvSpPr>
          <p:cNvPr id="14" name="AutoShape 5"/>
          <p:cNvSpPr>
            <a:spLocks noChangeArrowheads="1"/>
          </p:cNvSpPr>
          <p:nvPr/>
        </p:nvSpPr>
        <p:spPr bwMode="auto">
          <a:xfrm>
            <a:off x="944098" y="1591904"/>
            <a:ext cx="8064500" cy="40011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(1) </a:t>
            </a:r>
            <a:r>
              <a:rPr lang="ja-JP" altLang="en-US" sz="2000" b="0" dirty="0" smtClean="0">
                <a:latin typeface="メイリオ" panose="020B0604030504040204" pitchFamily="50" charset="-128"/>
              </a:rPr>
              <a:t>事業</a:t>
            </a:r>
            <a:r>
              <a:rPr lang="ja-JP" altLang="en-US" sz="2000" b="0" dirty="0">
                <a:latin typeface="メイリオ" panose="020B0604030504040204" pitchFamily="50" charset="-128"/>
              </a:rPr>
              <a:t>所医師が診療しない場合の減算（未実施減算）の強化</a:t>
            </a:r>
            <a:endParaRPr lang="en-US" altLang="ja-JP" sz="2000" b="0" dirty="0" smtClean="0">
              <a:latin typeface="メイリオ" panose="020B0604030504040204" pitchFamily="50" charset="-128"/>
            </a:endParaRPr>
          </a:p>
        </p:txBody>
      </p:sp>
      <p:sp>
        <p:nvSpPr>
          <p:cNvPr id="15" name="AutoShape 5"/>
          <p:cNvSpPr>
            <a:spLocks noChangeArrowheads="1"/>
          </p:cNvSpPr>
          <p:nvPr/>
        </p:nvSpPr>
        <p:spPr bwMode="auto">
          <a:xfrm>
            <a:off x="1247276" y="2098327"/>
            <a:ext cx="8100900" cy="960263"/>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eaLnBrk="1" hangingPunct="1">
              <a:lnSpc>
                <a:spcPct val="130000"/>
              </a:lnSpc>
              <a:spcBef>
                <a:spcPct val="80000"/>
              </a:spcBef>
              <a:buClr>
                <a:srgbClr val="0071BC"/>
              </a:buClr>
              <a:buFont typeface="Arial" panose="020B0604020202020204" pitchFamily="34" charset="0"/>
              <a:buChar char="•"/>
            </a:pPr>
            <a:r>
              <a:rPr lang="ja-JP" altLang="en-US" sz="1600" b="0" dirty="0" smtClean="0">
                <a:latin typeface="メイリオ" panose="020B0604030504040204" pitchFamily="50" charset="-128"/>
              </a:rPr>
              <a:t>事業所</a:t>
            </a:r>
            <a:r>
              <a:rPr lang="ja-JP" altLang="en-US" sz="1600" b="0" dirty="0">
                <a:latin typeface="メイリオ" panose="020B0604030504040204" pitchFamily="50" charset="-128"/>
              </a:rPr>
              <a:t>の医師がリハビリテーション計画の作成に係る診療を行わなかった</a:t>
            </a:r>
            <a:r>
              <a:rPr lang="ja-JP" altLang="en-US" sz="1600" b="0" dirty="0" smtClean="0">
                <a:latin typeface="メイリオ" panose="020B0604030504040204" pitchFamily="50" charset="-128"/>
              </a:rPr>
              <a:t>場合</a:t>
            </a:r>
            <a:r>
              <a:rPr lang="en-US" altLang="ja-JP" sz="1600" b="0" dirty="0" smtClean="0">
                <a:latin typeface="メイリオ" panose="020B0604030504040204" pitchFamily="50" charset="-128"/>
              </a:rPr>
              <a:t/>
            </a:r>
            <a:br>
              <a:rPr lang="en-US" altLang="ja-JP" sz="1600" b="0" dirty="0" smtClean="0">
                <a:latin typeface="メイリオ" panose="020B0604030504040204" pitchFamily="50" charset="-128"/>
              </a:rPr>
            </a:br>
            <a:r>
              <a:rPr lang="ja-JP" altLang="en-US" sz="1600" b="0" dirty="0" smtClean="0">
                <a:latin typeface="メイリオ" panose="020B0604030504040204" pitchFamily="50" charset="-128"/>
              </a:rPr>
              <a:t>　　　　　</a:t>
            </a:r>
            <a:r>
              <a:rPr lang="zh-TW" altLang="en-US" sz="1600" b="0" dirty="0" smtClean="0">
                <a:latin typeface="メイリオ" panose="020B0604030504040204" pitchFamily="50" charset="-128"/>
              </a:rPr>
              <a:t>＜</a:t>
            </a:r>
            <a:r>
              <a:rPr lang="zh-TW" altLang="en-US" sz="1600" b="0" dirty="0">
                <a:latin typeface="メイリオ" panose="020B0604030504040204" pitchFamily="50" charset="-128"/>
              </a:rPr>
              <a:t>現行</a:t>
            </a:r>
            <a:r>
              <a:rPr lang="zh-TW" altLang="en-US" sz="1600" b="0" dirty="0" smtClean="0">
                <a:latin typeface="メイリオ" panose="020B0604030504040204" pitchFamily="50" charset="-128"/>
              </a:rPr>
              <a:t>＞</a:t>
            </a:r>
            <a:r>
              <a:rPr lang="ja-JP" altLang="en-US" sz="1600" b="0" dirty="0" smtClean="0">
                <a:latin typeface="メイリオ" panose="020B0604030504040204" pitchFamily="50" charset="-128"/>
              </a:rPr>
              <a:t>　</a:t>
            </a:r>
            <a:r>
              <a:rPr lang="en-US" altLang="zh-TW" sz="1600" b="0" dirty="0" smtClean="0">
                <a:latin typeface="メイリオ" panose="020B0604030504040204" pitchFamily="50" charset="-128"/>
              </a:rPr>
              <a:t>		</a:t>
            </a:r>
            <a:r>
              <a:rPr lang="ja-JP" altLang="en-US" sz="1600" b="0" dirty="0" smtClean="0">
                <a:latin typeface="メイリオ" panose="020B0604030504040204" pitchFamily="50" charset="-128"/>
              </a:rPr>
              <a:t>　</a:t>
            </a:r>
            <a:r>
              <a:rPr lang="zh-TW" altLang="en-US" sz="1600" b="0" dirty="0" smtClean="0">
                <a:latin typeface="メイリオ" panose="020B0604030504040204" pitchFamily="50" charset="-128"/>
              </a:rPr>
              <a:t>＜</a:t>
            </a:r>
            <a:r>
              <a:rPr lang="zh-TW" altLang="en-US" sz="1600" b="0" dirty="0">
                <a:latin typeface="メイリオ" panose="020B0604030504040204" pitchFamily="50" charset="-128"/>
              </a:rPr>
              <a:t>改定後</a:t>
            </a:r>
            <a:r>
              <a:rPr lang="zh-TW" altLang="en-US" sz="1600" b="0" dirty="0" smtClean="0">
                <a:latin typeface="メイリオ" panose="020B0604030504040204" pitchFamily="50" charset="-128"/>
              </a:rPr>
              <a:t>＞</a:t>
            </a:r>
            <a:r>
              <a:rPr lang="ja-JP" altLang="en-US" sz="1600" b="0" dirty="0" smtClean="0">
                <a:latin typeface="メイリオ" panose="020B0604030504040204" pitchFamily="50" charset="-128"/>
              </a:rPr>
              <a:t>　　　</a:t>
            </a:r>
            <a:r>
              <a:rPr lang="en-US" altLang="zh-TW" sz="1600" b="0" dirty="0" smtClean="0">
                <a:latin typeface="メイリオ" panose="020B0604030504040204" pitchFamily="50" charset="-128"/>
              </a:rPr>
              <a:t/>
            </a:r>
            <a:br>
              <a:rPr lang="en-US" altLang="zh-TW" sz="1600" b="0" dirty="0" smtClean="0">
                <a:latin typeface="メイリオ" panose="020B0604030504040204" pitchFamily="50" charset="-128"/>
              </a:rPr>
            </a:br>
            <a:r>
              <a:rPr lang="en-US" altLang="zh-TW" sz="1600" b="0" dirty="0" smtClean="0">
                <a:latin typeface="メイリオ" panose="020B0604030504040204" pitchFamily="50" charset="-128"/>
              </a:rPr>
              <a:t>	20</a:t>
            </a:r>
            <a:r>
              <a:rPr lang="zh-TW" altLang="en-US" sz="1600" b="0" dirty="0">
                <a:latin typeface="メイリオ" panose="020B0604030504040204" pitchFamily="50" charset="-128"/>
              </a:rPr>
              <a:t>単位／回</a:t>
            </a:r>
            <a:r>
              <a:rPr lang="zh-TW" altLang="en-US" sz="1600" b="0" dirty="0" smtClean="0">
                <a:latin typeface="メイリオ" panose="020B0604030504040204" pitchFamily="50" charset="-128"/>
              </a:rPr>
              <a:t>減算</a:t>
            </a:r>
            <a:r>
              <a:rPr lang="en-US" altLang="zh-TW" sz="1600" b="0" dirty="0" smtClean="0">
                <a:latin typeface="メイリオ" panose="020B0604030504040204" pitchFamily="50" charset="-128"/>
              </a:rPr>
              <a:t>	</a:t>
            </a:r>
            <a:r>
              <a:rPr lang="zh-TW" altLang="en-US" sz="1600" b="0" dirty="0" smtClean="0">
                <a:latin typeface="メイリオ" panose="020B0604030504040204" pitchFamily="50" charset="-128"/>
              </a:rPr>
              <a:t> </a:t>
            </a:r>
            <a:r>
              <a:rPr lang="zh-TW" altLang="en-US" sz="1600" b="0" dirty="0">
                <a:latin typeface="メイリオ" panose="020B0604030504040204" pitchFamily="50" charset="-128"/>
              </a:rPr>
              <a:t>⇒ </a:t>
            </a:r>
            <a:r>
              <a:rPr lang="en-US" altLang="zh-TW" sz="1600" b="0" dirty="0" smtClean="0">
                <a:latin typeface="メイリオ" panose="020B0604030504040204" pitchFamily="50" charset="-128"/>
              </a:rPr>
              <a:t>	50</a:t>
            </a:r>
            <a:r>
              <a:rPr lang="zh-TW" altLang="en-US" sz="1600" b="0" dirty="0">
                <a:latin typeface="メイリオ" panose="020B0604030504040204" pitchFamily="50" charset="-128"/>
              </a:rPr>
              <a:t>単位／回減算</a:t>
            </a:r>
            <a:endParaRPr lang="en-US" altLang="ja-JP" sz="1600" b="0" dirty="0" smtClean="0">
              <a:latin typeface="メイリオ" panose="020B0604030504040204" pitchFamily="50" charset="-128"/>
            </a:endParaRPr>
          </a:p>
        </p:txBody>
      </p:sp>
      <p:sp>
        <p:nvSpPr>
          <p:cNvPr id="16" name="AutoShape 5"/>
          <p:cNvSpPr>
            <a:spLocks noChangeArrowheads="1"/>
          </p:cNvSpPr>
          <p:nvPr/>
        </p:nvSpPr>
        <p:spPr bwMode="auto">
          <a:xfrm>
            <a:off x="944098" y="3307561"/>
            <a:ext cx="8064500" cy="40011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(2) </a:t>
            </a:r>
            <a:r>
              <a:rPr lang="ja-JP" altLang="en-US" sz="2000" b="0" dirty="0" smtClean="0">
                <a:latin typeface="メイリオ" panose="020B0604030504040204" pitchFamily="50" charset="-128"/>
              </a:rPr>
              <a:t>介護</a:t>
            </a:r>
            <a:r>
              <a:rPr lang="ja-JP" altLang="en-US" sz="2000" b="0" dirty="0">
                <a:latin typeface="メイリオ" panose="020B0604030504040204" pitchFamily="50" charset="-128"/>
              </a:rPr>
              <a:t>職員処遇改善</a:t>
            </a:r>
            <a:r>
              <a:rPr lang="ja-JP" altLang="en-US" sz="2000" b="0" dirty="0" smtClean="0">
                <a:latin typeface="メイリオ" panose="020B0604030504040204" pitchFamily="50" charset="-128"/>
              </a:rPr>
              <a:t>加算</a:t>
            </a:r>
            <a:r>
              <a:rPr lang="en-US" altLang="ja-JP" sz="2000" b="0" dirty="0" smtClean="0">
                <a:latin typeface="メイリオ" panose="020B0604030504040204" pitchFamily="50" charset="-128"/>
              </a:rPr>
              <a:t>(Ⅳ)</a:t>
            </a:r>
            <a:r>
              <a:rPr lang="ja-JP" altLang="en-US" sz="2000" b="0" dirty="0" smtClean="0">
                <a:latin typeface="メイリオ" panose="020B0604030504040204" pitchFamily="50" charset="-128"/>
              </a:rPr>
              <a:t>・</a:t>
            </a:r>
            <a:r>
              <a:rPr lang="en-US" altLang="ja-JP" sz="2000" b="0" dirty="0" smtClean="0">
                <a:latin typeface="メイリオ" panose="020B0604030504040204" pitchFamily="50" charset="-128"/>
              </a:rPr>
              <a:t>(Ⅴ)</a:t>
            </a:r>
            <a:r>
              <a:rPr lang="ja-JP" altLang="en-US" sz="2000" b="0" dirty="0" smtClean="0">
                <a:latin typeface="メイリオ" panose="020B0604030504040204" pitchFamily="50" charset="-128"/>
              </a:rPr>
              <a:t>の</a:t>
            </a:r>
            <a:r>
              <a:rPr lang="ja-JP" altLang="en-US" sz="2000" b="0" dirty="0">
                <a:latin typeface="メイリオ" panose="020B0604030504040204" pitchFamily="50" charset="-128"/>
              </a:rPr>
              <a:t>廃止</a:t>
            </a:r>
            <a:endParaRPr lang="en-US" altLang="ja-JP" sz="2000" b="0" dirty="0" smtClean="0">
              <a:latin typeface="メイリオ" panose="020B0604030504040204" pitchFamily="50" charset="-128"/>
            </a:endParaRPr>
          </a:p>
        </p:txBody>
      </p:sp>
      <p:sp>
        <p:nvSpPr>
          <p:cNvPr id="19" name="AutoShape 5"/>
          <p:cNvSpPr>
            <a:spLocks noChangeArrowheads="1"/>
          </p:cNvSpPr>
          <p:nvPr/>
        </p:nvSpPr>
        <p:spPr bwMode="auto">
          <a:xfrm>
            <a:off x="1244711" y="3774810"/>
            <a:ext cx="8100900" cy="320088"/>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ja-JP" altLang="en-US" sz="1600" b="0" dirty="0">
                <a:latin typeface="メイリオ" panose="020B0604030504040204" pitchFamily="50" charset="-128"/>
              </a:rPr>
              <a:t>⇒　処遇改善加算の分野</a:t>
            </a:r>
            <a:r>
              <a:rPr lang="ja-JP" altLang="en-US" sz="1600" b="0" dirty="0" smtClean="0">
                <a:latin typeface="メイリオ" panose="020B0604030504040204" pitchFamily="50" charset="-128"/>
              </a:rPr>
              <a:t>で</a:t>
            </a:r>
            <a:r>
              <a:rPr lang="ja-JP" altLang="en-US" sz="1600" b="0" dirty="0">
                <a:latin typeface="メイリオ" panose="020B0604030504040204" pitchFamily="50" charset="-128"/>
              </a:rPr>
              <a:t>説明</a:t>
            </a:r>
          </a:p>
        </p:txBody>
      </p:sp>
      <p:sp>
        <p:nvSpPr>
          <p:cNvPr id="20" name="AutoShape 5"/>
          <p:cNvSpPr>
            <a:spLocks noChangeArrowheads="1"/>
          </p:cNvSpPr>
          <p:nvPr/>
        </p:nvSpPr>
        <p:spPr bwMode="auto">
          <a:xfrm>
            <a:off x="947836" y="4311807"/>
            <a:ext cx="8289639" cy="800219"/>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eaLnBrk="1" hangingPunct="1">
              <a:lnSpc>
                <a:spcPct val="130000"/>
              </a:lnSpc>
              <a:spcBef>
                <a:spcPct val="80000"/>
              </a:spcBef>
              <a:buClr>
                <a:srgbClr val="0071BC"/>
              </a:buClr>
            </a:pPr>
            <a:r>
              <a:rPr lang="en-US" altLang="ja-JP" sz="2000" b="0" dirty="0" smtClean="0">
                <a:latin typeface="メイリオ" panose="020B0604030504040204" pitchFamily="50" charset="-128"/>
              </a:rPr>
              <a:t>(3) </a:t>
            </a:r>
            <a:r>
              <a:rPr lang="ja-JP" altLang="en-US" sz="2000" b="0" dirty="0" smtClean="0">
                <a:latin typeface="メイリオ" panose="020B0604030504040204" pitchFamily="50" charset="-128"/>
                <a:hlinkClick r:id="rId2"/>
              </a:rPr>
              <a:t>サービス付き</a:t>
            </a:r>
            <a:r>
              <a:rPr lang="ja-JP" altLang="en-US" sz="2000" b="0" dirty="0">
                <a:latin typeface="メイリオ" panose="020B0604030504040204" pitchFamily="50" charset="-128"/>
                <a:hlinkClick r:id="rId2"/>
              </a:rPr>
              <a:t>高齢者向け住宅等に</a:t>
            </a:r>
            <a:r>
              <a:rPr lang="ja-JP" altLang="en-US" sz="2000" b="0" dirty="0" smtClean="0">
                <a:latin typeface="メイリオ" panose="020B0604030504040204" pitchFamily="50" charset="-128"/>
                <a:hlinkClick r:id="rId2"/>
              </a:rPr>
              <a:t>おける</a:t>
            </a:r>
            <a:r>
              <a:rPr lang="en-US" altLang="ja-JP" sz="2000" b="0" dirty="0" smtClean="0">
                <a:latin typeface="メイリオ" panose="020B0604030504040204" pitchFamily="50" charset="-128"/>
              </a:rPr>
              <a:t/>
            </a:r>
            <a:br>
              <a:rPr lang="en-US" altLang="ja-JP" sz="2000" b="0" dirty="0" smtClean="0">
                <a:latin typeface="メイリオ" panose="020B0604030504040204" pitchFamily="50" charset="-128"/>
              </a:rPr>
            </a:br>
            <a:r>
              <a:rPr lang="ja-JP" altLang="en-US" sz="2000" b="0" dirty="0" smtClean="0">
                <a:latin typeface="メイリオ" panose="020B0604030504040204" pitchFamily="50" charset="-128"/>
              </a:rPr>
              <a:t>　   </a:t>
            </a:r>
            <a:r>
              <a:rPr lang="ja-JP" altLang="en-US" sz="2000" b="0" dirty="0" smtClean="0">
                <a:latin typeface="メイリオ" panose="020B0604030504040204" pitchFamily="50" charset="-128"/>
                <a:hlinkClick r:id="rId2"/>
              </a:rPr>
              <a:t>適正</a:t>
            </a:r>
            <a:r>
              <a:rPr lang="ja-JP" altLang="en-US" sz="2000" b="0" dirty="0">
                <a:latin typeface="メイリオ" panose="020B0604030504040204" pitchFamily="50" charset="-128"/>
                <a:hlinkClick r:id="rId2"/>
              </a:rPr>
              <a:t>なサービス提供の確保</a:t>
            </a:r>
            <a:endParaRPr lang="en-US" altLang="ja-JP" sz="2000" b="0" dirty="0" smtClean="0">
              <a:latin typeface="メイリオ" panose="020B0604030504040204" pitchFamily="50" charset="-128"/>
            </a:endParaRPr>
          </a:p>
        </p:txBody>
      </p:sp>
      <p:sp>
        <p:nvSpPr>
          <p:cNvPr id="21" name="AutoShape 5"/>
          <p:cNvSpPr>
            <a:spLocks noChangeArrowheads="1"/>
          </p:cNvSpPr>
          <p:nvPr/>
        </p:nvSpPr>
        <p:spPr bwMode="auto">
          <a:xfrm>
            <a:off x="1244711" y="5183555"/>
            <a:ext cx="8100900" cy="621709"/>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dirty="0" smtClean="0"/>
              <a:t>事業所指定の際の条件付け</a:t>
            </a:r>
            <a:r>
              <a:rPr lang="ja-JP" altLang="en-US" sz="1600" b="0" dirty="0" smtClean="0"/>
              <a:t>や</a:t>
            </a:r>
            <a:r>
              <a:rPr lang="ja-JP" altLang="en-US" sz="1600" dirty="0" smtClean="0"/>
              <a:t>家賃・ケアプランの確認</a:t>
            </a:r>
            <a:r>
              <a:rPr lang="ja-JP" altLang="en-US" sz="1600" b="0" dirty="0" smtClean="0"/>
              <a:t>などを通じて、自治体によるさらなる指導の徹底を図る。</a:t>
            </a:r>
            <a:endParaRPr lang="en-US" altLang="ja-JP" sz="1600" b="0" dirty="0" smtClean="0">
              <a:latin typeface="メイリオ" panose="020B0604030504040204" pitchFamily="50" charset="-128"/>
            </a:endParaRPr>
          </a:p>
        </p:txBody>
      </p:sp>
      <p:sp>
        <p:nvSpPr>
          <p:cNvPr id="17" name="AutoShape 7"/>
          <p:cNvSpPr>
            <a:spLocks noChangeArrowheads="1"/>
          </p:cNvSpPr>
          <p:nvPr/>
        </p:nvSpPr>
        <p:spPr bwMode="auto">
          <a:xfrm>
            <a:off x="8563361" y="1552341"/>
            <a:ext cx="1123621"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訪問リハ</a:t>
            </a:r>
            <a:endParaRPr lang="ja-JP" altLang="en-US" sz="1400" dirty="0">
              <a:solidFill>
                <a:srgbClr val="FFFFFF"/>
              </a:solidFill>
              <a:latin typeface="メイリオ" panose="020B0604030504040204" pitchFamily="50" charset="-128"/>
            </a:endParaRPr>
          </a:p>
        </p:txBody>
      </p:sp>
      <p:sp>
        <p:nvSpPr>
          <p:cNvPr id="22" name="AutoShape 7"/>
          <p:cNvSpPr>
            <a:spLocks noChangeArrowheads="1"/>
          </p:cNvSpPr>
          <p:nvPr/>
        </p:nvSpPr>
        <p:spPr bwMode="auto">
          <a:xfrm>
            <a:off x="6105128" y="4309234"/>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23" name="AutoShape 7"/>
          <p:cNvSpPr>
            <a:spLocks noChangeArrowheads="1"/>
          </p:cNvSpPr>
          <p:nvPr/>
        </p:nvSpPr>
        <p:spPr bwMode="auto">
          <a:xfrm>
            <a:off x="7331730" y="4309233"/>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24" name="AutoShape 7"/>
          <p:cNvSpPr>
            <a:spLocks noChangeArrowheads="1"/>
          </p:cNvSpPr>
          <p:nvPr/>
        </p:nvSpPr>
        <p:spPr bwMode="auto">
          <a:xfrm>
            <a:off x="8515892" y="4309233"/>
            <a:ext cx="1123621"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訪問リハ</a:t>
            </a:r>
            <a:endParaRPr lang="ja-JP" altLang="en-US" sz="1400" dirty="0">
              <a:solidFill>
                <a:srgbClr val="FFFFFF"/>
              </a:solidFill>
              <a:latin typeface="メイリオ" panose="020B0604030504040204" pitchFamily="50" charset="-128"/>
            </a:endParaRPr>
          </a:p>
        </p:txBody>
      </p:sp>
    </p:spTree>
    <p:extLst>
      <p:ext uri="{BB962C8B-B14F-4D97-AF65-F5344CB8AC3E}">
        <p14:creationId xmlns:p14="http://schemas.microsoft.com/office/powerpoint/2010/main" val="1361043013"/>
      </p:ext>
    </p:extLst>
  </p:cSld>
  <p:clrMapOvr>
    <a:masterClrMapping/>
  </p:clrMapOvr>
  <mc:AlternateContent xmlns:mc="http://schemas.openxmlformats.org/markup-compatibility/2006">
    <mc:Choice xmlns:p14="http://schemas.microsoft.com/office/powerpoint/2010/main" Requires="p14">
      <p:transition spd="slow" p14:dur="2000" advTm="435"/>
    </mc:Choice>
    <mc:Fallback>
      <p:transition spd="slow" advTm="43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0"/>
          </p:nvPr>
        </p:nvSpPr>
        <p:spPr>
          <a:xfrm>
            <a:off x="7473280" y="6417332"/>
            <a:ext cx="2311400" cy="324036"/>
          </a:xfrm>
        </p:spPr>
        <p:txBody>
          <a:bodyPr/>
          <a:lstStyle/>
          <a:p>
            <a:fld id="{CAACA6EF-3AED-4F9E-8AD8-3D516FC1082B}" type="slidenum">
              <a:rPr lang="en-US" altLang="ja-JP" sz="2400">
                <a:latin typeface="+mn-lt"/>
              </a:rPr>
              <a:pPr/>
              <a:t>2</a:t>
            </a:fld>
            <a:endParaRPr lang="en-US" altLang="ja-JP" sz="2400" dirty="0">
              <a:latin typeface="+mn-lt"/>
            </a:endParaRPr>
          </a:p>
        </p:txBody>
      </p:sp>
      <p:sp>
        <p:nvSpPr>
          <p:cNvPr id="73730" name="Rectangle 2"/>
          <p:cNvSpPr>
            <a:spLocks noGrp="1" noChangeArrowheads="1"/>
          </p:cNvSpPr>
          <p:nvPr>
            <p:ph type="title"/>
          </p:nvPr>
        </p:nvSpPr>
        <p:spPr>
          <a:noFill/>
          <a:ln/>
        </p:spPr>
        <p:txBody>
          <a:bodyPr anchor="ctr"/>
          <a:lstStyle/>
          <a:p>
            <a:r>
              <a:rPr lang="en-US" altLang="ja-JP"/>
              <a:t> </a:t>
            </a:r>
          </a:p>
        </p:txBody>
      </p:sp>
      <p:sp>
        <p:nvSpPr>
          <p:cNvPr id="73731" name="AutoShape 3"/>
          <p:cNvSpPr>
            <a:spLocks noChangeArrowheads="1"/>
          </p:cNvSpPr>
          <p:nvPr/>
        </p:nvSpPr>
        <p:spPr bwMode="auto">
          <a:xfrm>
            <a:off x="2216150" y="1211421"/>
            <a:ext cx="6875462" cy="369332"/>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542925" indent="-542925">
              <a:spcBef>
                <a:spcPct val="0"/>
              </a:spcBef>
              <a:defRPr kumimoji="1">
                <a:solidFill>
                  <a:schemeClr val="tx1"/>
                </a:solidFill>
                <a:latin typeface="Arial" panose="020B0604020202020204" pitchFamily="34" charset="0"/>
                <a:ea typeface="ＭＳ Ｐゴシック" panose="020B0600070205080204" pitchFamily="50" charset="-128"/>
              </a:defRPr>
            </a:lvl1pPr>
            <a:lvl2pPr marL="1065213" indent="-342900">
              <a:spcBef>
                <a:spcPct val="0"/>
              </a:spcBef>
              <a:defRPr kumimoji="1">
                <a:solidFill>
                  <a:schemeClr val="tx1"/>
                </a:solidFill>
                <a:latin typeface="Arial" panose="020B0604020202020204" pitchFamily="34" charset="0"/>
                <a:ea typeface="ＭＳ Ｐゴシック" panose="020B0600070205080204" pitchFamily="50" charset="-128"/>
              </a:defRPr>
            </a:lvl2pPr>
            <a:lvl3pPr marL="1587500" indent="-342900">
              <a:spcBef>
                <a:spcPct val="0"/>
              </a:spcBef>
              <a:defRPr kumimoji="1">
                <a:solidFill>
                  <a:schemeClr val="tx1"/>
                </a:solidFill>
                <a:latin typeface="Arial" panose="020B0604020202020204" pitchFamily="34" charset="0"/>
                <a:ea typeface="ＭＳ Ｐゴシック" panose="020B0600070205080204" pitchFamily="50" charset="-128"/>
              </a:defRPr>
            </a:lvl3pPr>
            <a:lvl4pPr marL="2109788" indent="-342900">
              <a:spcBef>
                <a:spcPct val="0"/>
              </a:spcBef>
              <a:defRPr kumimoji="1">
                <a:solidFill>
                  <a:schemeClr val="tx1"/>
                </a:solidFill>
                <a:latin typeface="Arial" panose="020B0604020202020204" pitchFamily="34" charset="0"/>
                <a:ea typeface="ＭＳ Ｐゴシック" panose="020B0600070205080204" pitchFamily="50" charset="-128"/>
              </a:defRPr>
            </a:lvl4pPr>
            <a:lvl5pPr marL="2632075" indent="-342900">
              <a:spcBef>
                <a:spcPct val="0"/>
              </a:spcBef>
              <a:defRPr kumimoji="1">
                <a:solidFill>
                  <a:schemeClr val="tx1"/>
                </a:solidFill>
                <a:latin typeface="Arial" panose="020B0604020202020204" pitchFamily="34" charset="0"/>
                <a:ea typeface="ＭＳ Ｐゴシック" panose="020B0600070205080204" pitchFamily="50" charset="-128"/>
              </a:defRPr>
            </a:lvl5pPr>
            <a:lvl6pPr marL="3089275"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546475"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003675"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460875"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indent="0" algn="just">
              <a:spcBef>
                <a:spcPct val="25000"/>
              </a:spcBef>
            </a:pPr>
            <a:r>
              <a:rPr lang="ja-JP" altLang="en-US" sz="2400" dirty="0" smtClean="0">
                <a:solidFill>
                  <a:srgbClr val="4D4D4D"/>
                </a:solidFill>
                <a:latin typeface="Verdana" panose="020B0604030504040204" pitchFamily="34" charset="0"/>
                <a:ea typeface="メイリオ" panose="020B0604030504040204" pitchFamily="50" charset="-128"/>
              </a:rPr>
              <a:t>１．令和３年度介護報酬改定の概要</a:t>
            </a:r>
            <a:endParaRPr lang="en-US" altLang="ja-JP" sz="2400" dirty="0" smtClean="0">
              <a:solidFill>
                <a:srgbClr val="4D4D4D"/>
              </a:solidFill>
              <a:latin typeface="Verdana" panose="020B0604030504040204" pitchFamily="34" charset="0"/>
              <a:ea typeface="メイリオ" panose="020B0604030504040204" pitchFamily="50" charset="-128"/>
            </a:endParaRPr>
          </a:p>
        </p:txBody>
      </p:sp>
      <p:sp>
        <p:nvSpPr>
          <p:cNvPr id="73733" name="Rectangle 5"/>
          <p:cNvSpPr>
            <a:spLocks noChangeArrowheads="1"/>
          </p:cNvSpPr>
          <p:nvPr/>
        </p:nvSpPr>
        <p:spPr bwMode="auto">
          <a:xfrm>
            <a:off x="2216150" y="620713"/>
            <a:ext cx="71294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0"/>
              </a:spcBef>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1pPr>
            <a:lvl2pPr>
              <a:spcBef>
                <a:spcPct val="0"/>
              </a:spcBef>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2pPr>
            <a:lvl3pPr>
              <a:spcBef>
                <a:spcPct val="0"/>
              </a:spcBef>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3pPr>
            <a:lvl4pPr>
              <a:spcBef>
                <a:spcPct val="0"/>
              </a:spcBef>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4pPr>
            <a:lvl5pPr>
              <a:spcBef>
                <a:spcPct val="0"/>
              </a:spcBef>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5pPr>
            <a:lvl6pPr marL="457200" fontAlgn="base">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6pPr>
            <a:lvl7pPr marL="914400" fontAlgn="base">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7pPr>
            <a:lvl8pPr marL="1371600" fontAlgn="base">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8pPr>
            <a:lvl9pPr marL="1828800" fontAlgn="base">
              <a:spcBef>
                <a:spcPct val="0"/>
              </a:spcBef>
              <a:spcAft>
                <a:spcPct val="0"/>
              </a:spcAft>
              <a:defRPr kumimoji="1" sz="2200" b="1">
                <a:solidFill>
                  <a:srgbClr val="FFFFFF"/>
                </a:solidFill>
                <a:latin typeface="メイリオ" panose="020B0604030504040204" pitchFamily="50" charset="-128"/>
                <a:ea typeface="メイリオ" panose="020B0604030504040204" pitchFamily="50" charset="-128"/>
                <a:cs typeface="ＭＳ Ｐゴシック" panose="020B0600070205080204" pitchFamily="50" charset="-128"/>
              </a:defRPr>
            </a:lvl9pPr>
          </a:lstStyle>
          <a:p>
            <a:pPr>
              <a:lnSpc>
                <a:spcPct val="100000"/>
              </a:lnSpc>
            </a:pPr>
            <a:r>
              <a:rPr lang="ja-JP" altLang="en-US" sz="2400" dirty="0">
                <a:solidFill>
                  <a:srgbClr val="0071BC"/>
                </a:solidFill>
              </a:rPr>
              <a:t>目次</a:t>
            </a:r>
          </a:p>
        </p:txBody>
      </p:sp>
      <p:sp>
        <p:nvSpPr>
          <p:cNvPr id="6" name="AutoShape 3"/>
          <p:cNvSpPr>
            <a:spLocks noChangeArrowheads="1"/>
          </p:cNvSpPr>
          <p:nvPr/>
        </p:nvSpPr>
        <p:spPr bwMode="auto">
          <a:xfrm>
            <a:off x="2216150" y="5543944"/>
            <a:ext cx="6875462" cy="369332"/>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542925" indent="-542925">
              <a:spcBef>
                <a:spcPct val="0"/>
              </a:spcBef>
              <a:defRPr kumimoji="1">
                <a:solidFill>
                  <a:schemeClr val="tx1"/>
                </a:solidFill>
                <a:latin typeface="Arial" panose="020B0604020202020204" pitchFamily="34" charset="0"/>
                <a:ea typeface="ＭＳ Ｐゴシック" panose="020B0600070205080204" pitchFamily="50" charset="-128"/>
              </a:defRPr>
            </a:lvl1pPr>
            <a:lvl2pPr marL="1065213" indent="-342900">
              <a:spcBef>
                <a:spcPct val="0"/>
              </a:spcBef>
              <a:defRPr kumimoji="1">
                <a:solidFill>
                  <a:schemeClr val="tx1"/>
                </a:solidFill>
                <a:latin typeface="Arial" panose="020B0604020202020204" pitchFamily="34" charset="0"/>
                <a:ea typeface="ＭＳ Ｐゴシック" panose="020B0600070205080204" pitchFamily="50" charset="-128"/>
              </a:defRPr>
            </a:lvl2pPr>
            <a:lvl3pPr marL="1587500" indent="-342900">
              <a:spcBef>
                <a:spcPct val="0"/>
              </a:spcBef>
              <a:defRPr kumimoji="1">
                <a:solidFill>
                  <a:schemeClr val="tx1"/>
                </a:solidFill>
                <a:latin typeface="Arial" panose="020B0604020202020204" pitchFamily="34" charset="0"/>
                <a:ea typeface="ＭＳ Ｐゴシック" panose="020B0600070205080204" pitchFamily="50" charset="-128"/>
              </a:defRPr>
            </a:lvl3pPr>
            <a:lvl4pPr marL="2109788" indent="-342900">
              <a:spcBef>
                <a:spcPct val="0"/>
              </a:spcBef>
              <a:defRPr kumimoji="1">
                <a:solidFill>
                  <a:schemeClr val="tx1"/>
                </a:solidFill>
                <a:latin typeface="Arial" panose="020B0604020202020204" pitchFamily="34" charset="0"/>
                <a:ea typeface="ＭＳ Ｐゴシック" panose="020B0600070205080204" pitchFamily="50" charset="-128"/>
              </a:defRPr>
            </a:lvl4pPr>
            <a:lvl5pPr marL="2632075" indent="-342900">
              <a:spcBef>
                <a:spcPct val="0"/>
              </a:spcBef>
              <a:defRPr kumimoji="1">
                <a:solidFill>
                  <a:schemeClr val="tx1"/>
                </a:solidFill>
                <a:latin typeface="Arial" panose="020B0604020202020204" pitchFamily="34" charset="0"/>
                <a:ea typeface="ＭＳ Ｐゴシック" panose="020B0600070205080204" pitchFamily="50" charset="-128"/>
              </a:defRPr>
            </a:lvl5pPr>
            <a:lvl6pPr marL="3089275"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546475"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4003675"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460875" indent="-3429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indent="0" algn="just">
              <a:spcBef>
                <a:spcPct val="25000"/>
              </a:spcBef>
            </a:pPr>
            <a:r>
              <a:rPr lang="ja-JP" altLang="en-US" sz="2400" dirty="0" smtClean="0">
                <a:solidFill>
                  <a:srgbClr val="4D4D4D"/>
                </a:solidFill>
                <a:latin typeface="Verdana" panose="020B0604030504040204" pitchFamily="34" charset="0"/>
                <a:ea typeface="メイリオ" panose="020B0604030504040204" pitchFamily="50" charset="-128"/>
              </a:rPr>
              <a:t>２．実地指導における不適事項</a:t>
            </a:r>
            <a:endParaRPr lang="ja-JP" altLang="en-US" sz="2400" dirty="0">
              <a:solidFill>
                <a:schemeClr val="bg1">
                  <a:lumMod val="75000"/>
                </a:schemeClr>
              </a:solidFill>
              <a:latin typeface="Verdana" panose="020B0604030504040204" pitchFamily="34" charset="0"/>
              <a:ea typeface="メイリオ" panose="020B0604030504040204" pitchFamily="50" charset="-128"/>
            </a:endParaRPr>
          </a:p>
        </p:txBody>
      </p:sp>
      <p:sp>
        <p:nvSpPr>
          <p:cNvPr id="7" name="AutoShape 5"/>
          <p:cNvSpPr>
            <a:spLocks noChangeArrowheads="1"/>
          </p:cNvSpPr>
          <p:nvPr/>
        </p:nvSpPr>
        <p:spPr bwMode="auto">
          <a:xfrm>
            <a:off x="2576891" y="1692528"/>
            <a:ext cx="6407980" cy="360868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457200" indent="-45720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just" eaLnBrk="1" hangingPunct="1">
              <a:lnSpc>
                <a:spcPct val="130000"/>
              </a:lnSpc>
              <a:spcBef>
                <a:spcPct val="80000"/>
              </a:spcBef>
              <a:buClr>
                <a:srgbClr val="0071BC"/>
              </a:buClr>
              <a:buFont typeface="メイリオ" panose="020B0604030504040204" pitchFamily="50" charset="-128"/>
              <a:buAutoNum type="circleNumDbPlain"/>
            </a:pPr>
            <a:r>
              <a:rPr lang="ja-JP" altLang="en-US" sz="2000" dirty="0" smtClean="0">
                <a:latin typeface="メイリオ" panose="020B0604030504040204" pitchFamily="50" charset="-128"/>
              </a:rPr>
              <a:t>感染症や災害への対応力強化</a:t>
            </a:r>
            <a:endParaRPr lang="en-US" altLang="ja-JP" sz="2000" dirty="0" smtClean="0">
              <a:latin typeface="メイリオ" panose="020B0604030504040204" pitchFamily="50" charset="-128"/>
            </a:endParaRPr>
          </a:p>
          <a:p>
            <a:pPr algn="just" eaLnBrk="1" hangingPunct="1">
              <a:lnSpc>
                <a:spcPct val="130000"/>
              </a:lnSpc>
              <a:spcBef>
                <a:spcPct val="80000"/>
              </a:spcBef>
              <a:buClr>
                <a:srgbClr val="0071BC"/>
              </a:buClr>
              <a:buFont typeface="メイリオ" panose="020B0604030504040204" pitchFamily="50" charset="-128"/>
              <a:buAutoNum type="circleNumDbPlain"/>
            </a:pPr>
            <a:r>
              <a:rPr lang="ja-JP" altLang="en-US" sz="2000" dirty="0" smtClean="0">
                <a:latin typeface="メイリオ" panose="020B0604030504040204" pitchFamily="50" charset="-128"/>
              </a:rPr>
              <a:t>地域包括ケアシステムの推進</a:t>
            </a:r>
            <a:endParaRPr lang="en-US" altLang="ja-JP" sz="2000" dirty="0" smtClean="0">
              <a:latin typeface="メイリオ" panose="020B0604030504040204" pitchFamily="50" charset="-128"/>
            </a:endParaRPr>
          </a:p>
          <a:p>
            <a:pPr algn="just" eaLnBrk="1" hangingPunct="1">
              <a:lnSpc>
                <a:spcPct val="130000"/>
              </a:lnSpc>
              <a:spcBef>
                <a:spcPct val="80000"/>
              </a:spcBef>
              <a:buClr>
                <a:srgbClr val="0071BC"/>
              </a:buClr>
              <a:buFont typeface="メイリオ" panose="020B0604030504040204" pitchFamily="50" charset="-128"/>
              <a:buAutoNum type="circleNumDbPlain"/>
            </a:pPr>
            <a:r>
              <a:rPr lang="ja-JP" altLang="en-US" sz="2000" dirty="0" smtClean="0">
                <a:latin typeface="メイリオ" panose="020B0604030504040204" pitchFamily="50" charset="-128"/>
              </a:rPr>
              <a:t>自立支援・重度化防止の取組推進</a:t>
            </a:r>
            <a:endParaRPr lang="en-US" altLang="ja-JP" sz="2000" dirty="0" smtClean="0">
              <a:latin typeface="メイリオ" panose="020B0604030504040204" pitchFamily="50" charset="-128"/>
            </a:endParaRPr>
          </a:p>
          <a:p>
            <a:pPr algn="just" eaLnBrk="1" hangingPunct="1">
              <a:lnSpc>
                <a:spcPct val="130000"/>
              </a:lnSpc>
              <a:spcBef>
                <a:spcPct val="80000"/>
              </a:spcBef>
              <a:buClr>
                <a:srgbClr val="0071BC"/>
              </a:buClr>
              <a:buFont typeface="メイリオ" panose="020B0604030504040204" pitchFamily="50" charset="-128"/>
              <a:buAutoNum type="circleNumDbPlain"/>
            </a:pPr>
            <a:r>
              <a:rPr lang="ja-JP" altLang="en-US" sz="2000" dirty="0" smtClean="0">
                <a:latin typeface="メイリオ" panose="020B0604030504040204" pitchFamily="50" charset="-128"/>
              </a:rPr>
              <a:t>介護人材の確保・介護現場の革新</a:t>
            </a:r>
            <a:endParaRPr lang="en-US" altLang="ja-JP" sz="2000" dirty="0" smtClean="0">
              <a:latin typeface="メイリオ" panose="020B0604030504040204" pitchFamily="50" charset="-128"/>
            </a:endParaRPr>
          </a:p>
          <a:p>
            <a:pPr algn="just" eaLnBrk="1" hangingPunct="1">
              <a:lnSpc>
                <a:spcPct val="130000"/>
              </a:lnSpc>
              <a:spcBef>
                <a:spcPct val="80000"/>
              </a:spcBef>
              <a:buClr>
                <a:srgbClr val="0071BC"/>
              </a:buClr>
              <a:buFont typeface="メイリオ" panose="020B0604030504040204" pitchFamily="50" charset="-128"/>
              <a:buAutoNum type="circleNumDbPlain"/>
            </a:pPr>
            <a:r>
              <a:rPr lang="ja-JP" altLang="en-US" sz="2000" dirty="0" smtClean="0">
                <a:latin typeface="メイリオ" panose="020B0604030504040204" pitchFamily="50" charset="-128"/>
              </a:rPr>
              <a:t>制度の安定性・持続可能性の確保等</a:t>
            </a:r>
            <a:endParaRPr lang="en-US" altLang="ja-JP" sz="2000" dirty="0" smtClean="0">
              <a:latin typeface="メイリオ" panose="020B0604030504040204" pitchFamily="50" charset="-128"/>
            </a:endParaRPr>
          </a:p>
          <a:p>
            <a:pPr algn="just" eaLnBrk="1" hangingPunct="1">
              <a:lnSpc>
                <a:spcPct val="130000"/>
              </a:lnSpc>
              <a:spcBef>
                <a:spcPct val="80000"/>
              </a:spcBef>
              <a:buClr>
                <a:srgbClr val="0071BC"/>
              </a:buClr>
              <a:buFont typeface="メイリオ" panose="020B0604030504040204" pitchFamily="50" charset="-128"/>
              <a:buAutoNum type="circleNumDbPlain"/>
            </a:pPr>
            <a:r>
              <a:rPr lang="ja-JP" altLang="en-US" sz="2000" dirty="0" smtClean="0">
                <a:latin typeface="メイリオ" panose="020B0604030504040204" pitchFamily="50" charset="-128"/>
              </a:rPr>
              <a:t>その</a:t>
            </a:r>
            <a:r>
              <a:rPr lang="ja-JP" altLang="en-US" sz="2000" dirty="0">
                <a:latin typeface="メイリオ" panose="020B0604030504040204" pitchFamily="50" charset="-128"/>
              </a:rPr>
              <a:t>他</a:t>
            </a:r>
          </a:p>
        </p:txBody>
      </p:sp>
    </p:spTree>
    <p:extLst>
      <p:ext uri="{BB962C8B-B14F-4D97-AF65-F5344CB8AC3E}">
        <p14:creationId xmlns:p14="http://schemas.microsoft.com/office/powerpoint/2010/main" val="63454839"/>
      </p:ext>
    </p:extLst>
  </p:cSld>
  <p:clrMapOvr>
    <a:masterClrMapping/>
  </p:clrMapOvr>
  <mc:AlternateContent xmlns:mc="http://schemas.openxmlformats.org/markup-compatibility/2006">
    <mc:Choice xmlns:p14="http://schemas.microsoft.com/office/powerpoint/2010/main" Requires="p14">
      <p:transition spd="slow" p14:dur="2000" advTm="2256"/>
    </mc:Choice>
    <mc:Fallback>
      <p:transition spd="slow" advTm="2256"/>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nchor="ctr"/>
          <a:lstStyle/>
          <a:p>
            <a:pPr eaLnBrk="1" hangingPunct="1"/>
            <a:r>
              <a:rPr lang="en-US" altLang="ja-JP" sz="2400" dirty="0" smtClean="0">
                <a:solidFill>
                  <a:srgbClr val="4D4D4D"/>
                </a:solidFill>
              </a:rPr>
              <a:t>1-</a:t>
            </a:r>
            <a:r>
              <a:rPr lang="ja-JP" altLang="en-US" sz="2400" dirty="0">
                <a:solidFill>
                  <a:srgbClr val="4D4D4D"/>
                </a:solidFill>
              </a:rPr>
              <a:t>⑥</a:t>
            </a:r>
            <a:r>
              <a:rPr lang="ja-JP" altLang="en-US" sz="2400" dirty="0" smtClean="0">
                <a:solidFill>
                  <a:srgbClr val="4D4D4D"/>
                </a:solidFill>
              </a:rPr>
              <a:t>　その他</a:t>
            </a:r>
          </a:p>
        </p:txBody>
      </p:sp>
      <p:sp>
        <p:nvSpPr>
          <p:cNvPr id="6"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20</a:t>
            </a:fld>
            <a:endParaRPr lang="en-US" altLang="ja-JP" sz="2400" dirty="0">
              <a:latin typeface="+mn-lt"/>
            </a:endParaRPr>
          </a:p>
        </p:txBody>
      </p:sp>
      <p:sp>
        <p:nvSpPr>
          <p:cNvPr id="13" name="AutoShape 7"/>
          <p:cNvSpPr>
            <a:spLocks noChangeArrowheads="1"/>
          </p:cNvSpPr>
          <p:nvPr/>
        </p:nvSpPr>
        <p:spPr bwMode="auto">
          <a:xfrm>
            <a:off x="740531" y="889238"/>
            <a:ext cx="2988334" cy="515399"/>
          </a:xfrm>
          <a:prstGeom prst="roundRect">
            <a:avLst>
              <a:gd name="adj" fmla="val 13384"/>
            </a:avLst>
          </a:prstGeom>
          <a:solidFill>
            <a:srgbClr val="0071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2000" dirty="0">
                <a:solidFill>
                  <a:srgbClr val="FFFFFF"/>
                </a:solidFill>
                <a:latin typeface="メイリオ" panose="020B0604030504040204" pitchFamily="50" charset="-128"/>
              </a:rPr>
              <a:t>高齢者虐待防止の推進</a:t>
            </a:r>
          </a:p>
        </p:txBody>
      </p:sp>
      <p:sp>
        <p:nvSpPr>
          <p:cNvPr id="14" name="AutoShape 5"/>
          <p:cNvSpPr>
            <a:spLocks noChangeArrowheads="1"/>
          </p:cNvSpPr>
          <p:nvPr/>
        </p:nvSpPr>
        <p:spPr bwMode="auto">
          <a:xfrm>
            <a:off x="944098" y="1591904"/>
            <a:ext cx="8509402" cy="4431983"/>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342900" indent="-342900" eaLnBrk="1" hangingPunct="1">
              <a:lnSpc>
                <a:spcPct val="130000"/>
              </a:lnSpc>
              <a:spcBef>
                <a:spcPct val="80000"/>
              </a:spcBef>
              <a:buClr>
                <a:srgbClr val="0071BC"/>
              </a:buClr>
              <a:buFont typeface="Arial" panose="020B0604020202020204" pitchFamily="34" charset="0"/>
              <a:buChar char="•"/>
            </a:pPr>
            <a:r>
              <a:rPr lang="ja-JP" altLang="en-US" sz="2000" dirty="0" smtClean="0">
                <a:latin typeface="メイリオ" panose="020B0604030504040204" pitchFamily="50" charset="-128"/>
              </a:rPr>
              <a:t>運営</a:t>
            </a:r>
            <a:r>
              <a:rPr lang="ja-JP" altLang="en-US" sz="2000" dirty="0">
                <a:latin typeface="メイリオ" panose="020B0604030504040204" pitchFamily="50" charset="-128"/>
              </a:rPr>
              <a:t>規程</a:t>
            </a:r>
            <a:r>
              <a:rPr lang="ja-JP" altLang="en-US" sz="2000" b="0" dirty="0" smtClean="0">
                <a:latin typeface="メイリオ" panose="020B0604030504040204" pitchFamily="50" charset="-128"/>
              </a:rPr>
              <a:t>に定めておかなければならない事項に</a:t>
            </a:r>
            <a:r>
              <a:rPr lang="en-US" altLang="ja-JP" sz="2000" b="0" dirty="0" smtClean="0">
                <a:latin typeface="メイリオ" panose="020B0604030504040204" pitchFamily="50" charset="-128"/>
              </a:rPr>
              <a:t/>
            </a:r>
            <a:br>
              <a:rPr lang="en-US" altLang="ja-JP" sz="2000" b="0" dirty="0" smtClean="0">
                <a:latin typeface="メイリオ" panose="020B0604030504040204" pitchFamily="50" charset="-128"/>
              </a:rPr>
            </a:br>
            <a:r>
              <a:rPr lang="ja-JP" altLang="en-US" sz="2000" dirty="0" smtClean="0">
                <a:latin typeface="メイリオ" panose="020B0604030504040204" pitchFamily="50" charset="-128"/>
              </a:rPr>
              <a:t>「虐待</a:t>
            </a:r>
            <a:r>
              <a:rPr lang="ja-JP" altLang="en-US" sz="2000" dirty="0">
                <a:latin typeface="メイリオ" panose="020B0604030504040204" pitchFamily="50" charset="-128"/>
              </a:rPr>
              <a:t>の防止のための措置に関する</a:t>
            </a:r>
            <a:r>
              <a:rPr lang="ja-JP" altLang="en-US" sz="2000" dirty="0" smtClean="0">
                <a:latin typeface="メイリオ" panose="020B0604030504040204" pitchFamily="50" charset="-128"/>
              </a:rPr>
              <a:t>事項」</a:t>
            </a:r>
            <a:r>
              <a:rPr lang="ja-JP" altLang="en-US" sz="2000" b="0" dirty="0" smtClean="0">
                <a:latin typeface="メイリオ" panose="020B0604030504040204" pitchFamily="50" charset="-128"/>
              </a:rPr>
              <a:t>が追加</a:t>
            </a:r>
            <a:r>
              <a:rPr lang="ja-JP" altLang="en-US" sz="1800" b="0" dirty="0" smtClean="0">
                <a:latin typeface="メイリオ" panose="020B0604030504040204" pitchFamily="50" charset="-128"/>
              </a:rPr>
              <a:t>（居宅基準第</a:t>
            </a:r>
            <a:r>
              <a:rPr lang="en-US" altLang="ja-JP" sz="1800" b="0" dirty="0" smtClean="0">
                <a:latin typeface="メイリオ" panose="020B0604030504040204" pitchFamily="50" charset="-128"/>
              </a:rPr>
              <a:t>37</a:t>
            </a:r>
            <a:r>
              <a:rPr lang="ja-JP" altLang="en-US" sz="1800" b="0" dirty="0" smtClean="0">
                <a:latin typeface="メイリオ" panose="020B0604030504040204" pitchFamily="50" charset="-128"/>
              </a:rPr>
              <a:t>条の</a:t>
            </a:r>
            <a:r>
              <a:rPr lang="en-US" altLang="ja-JP" sz="1800" b="0" dirty="0" smtClean="0">
                <a:latin typeface="メイリオ" panose="020B0604030504040204" pitchFamily="50" charset="-128"/>
              </a:rPr>
              <a:t>2</a:t>
            </a:r>
            <a:r>
              <a:rPr lang="ja-JP" altLang="en-US" sz="1800" b="0" dirty="0" smtClean="0">
                <a:latin typeface="メイリオ" panose="020B0604030504040204" pitchFamily="50" charset="-128"/>
              </a:rPr>
              <a:t>）</a:t>
            </a:r>
            <a:endParaRPr lang="en-US" altLang="ja-JP" sz="1800" b="0" dirty="0" smtClean="0">
              <a:latin typeface="メイリオ" panose="020B0604030504040204" pitchFamily="50" charset="-128"/>
            </a:endParaRPr>
          </a:p>
          <a:p>
            <a:pPr marL="342900" indent="-342900" algn="just" eaLnBrk="1" hangingPunct="1">
              <a:lnSpc>
                <a:spcPct val="130000"/>
              </a:lnSpc>
              <a:spcBef>
                <a:spcPct val="80000"/>
              </a:spcBef>
              <a:buClr>
                <a:srgbClr val="0071BC"/>
              </a:buClr>
              <a:buFont typeface="Arial" panose="020B0604020202020204" pitchFamily="34" charset="0"/>
              <a:buChar char="•"/>
            </a:pPr>
            <a:r>
              <a:rPr lang="ja-JP" altLang="en-US" sz="2000" b="0" dirty="0" smtClean="0">
                <a:latin typeface="メイリオ" panose="020B0604030504040204" pitchFamily="50" charset="-128"/>
              </a:rPr>
              <a:t>以下４点の義務付け</a:t>
            </a:r>
            <a:endParaRPr lang="en-US" altLang="ja-JP" sz="2000" b="0" dirty="0" smtClean="0">
              <a:latin typeface="メイリオ" panose="020B0604030504040204" pitchFamily="50" charset="-128"/>
            </a:endParaRPr>
          </a:p>
          <a:p>
            <a:pPr marL="0" indent="0" algn="just" eaLnBrk="1" hangingPunct="1">
              <a:lnSpc>
                <a:spcPct val="130000"/>
              </a:lnSpc>
              <a:spcBef>
                <a:spcPct val="80000"/>
              </a:spcBef>
              <a:buClr>
                <a:srgbClr val="0071BC"/>
              </a:buClr>
            </a:pPr>
            <a:endParaRPr lang="en-US" altLang="ja-JP" sz="2000" b="0" dirty="0" smtClean="0">
              <a:latin typeface="メイリオ" panose="020B0604030504040204" pitchFamily="50" charset="-128"/>
            </a:endParaRPr>
          </a:p>
          <a:p>
            <a:pPr marL="0" indent="0" algn="just" eaLnBrk="1" hangingPunct="1">
              <a:lnSpc>
                <a:spcPct val="130000"/>
              </a:lnSpc>
              <a:spcBef>
                <a:spcPct val="80000"/>
              </a:spcBef>
              <a:buClr>
                <a:srgbClr val="0071BC"/>
              </a:buClr>
            </a:pPr>
            <a:endParaRPr lang="en-US" altLang="ja-JP" sz="2000" b="0" dirty="0">
              <a:latin typeface="メイリオ" panose="020B0604030504040204" pitchFamily="50" charset="-128"/>
            </a:endParaRPr>
          </a:p>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
            </a:r>
            <a:br>
              <a:rPr lang="en-US" altLang="ja-JP" sz="2000" b="0" dirty="0" smtClean="0">
                <a:latin typeface="メイリオ" panose="020B0604030504040204" pitchFamily="50" charset="-128"/>
              </a:rPr>
            </a:br>
            <a:endParaRPr lang="en-US" altLang="ja-JP" sz="2000" b="0" dirty="0" smtClean="0">
              <a:latin typeface="メイリオ" panose="020B0604030504040204" pitchFamily="50" charset="-128"/>
            </a:endParaRPr>
          </a:p>
          <a:p>
            <a:pPr marL="342900" indent="-342900" algn="just" eaLnBrk="1" hangingPunct="1">
              <a:lnSpc>
                <a:spcPct val="130000"/>
              </a:lnSpc>
              <a:spcBef>
                <a:spcPct val="80000"/>
              </a:spcBef>
              <a:buClr>
                <a:srgbClr val="0071BC"/>
              </a:buClr>
              <a:buFont typeface="Arial" panose="020B0604020202020204" pitchFamily="34" charset="0"/>
              <a:buChar char="•"/>
            </a:pPr>
            <a:r>
              <a:rPr lang="ja-JP" altLang="en-US" sz="2000" dirty="0" smtClean="0">
                <a:latin typeface="メイリオ" panose="020B0604030504040204" pitchFamily="50" charset="-128"/>
              </a:rPr>
              <a:t>３年の経過措置</a:t>
            </a:r>
            <a:r>
              <a:rPr lang="ja-JP" altLang="en-US" sz="2000" b="0" dirty="0" smtClean="0">
                <a:latin typeface="メイリオ" panose="020B0604030504040204" pitchFamily="50" charset="-128"/>
              </a:rPr>
              <a:t>あり（令和</a:t>
            </a:r>
            <a:r>
              <a:rPr lang="en-US" altLang="ja-JP" sz="2000" b="0" dirty="0" smtClean="0">
                <a:latin typeface="メイリオ" panose="020B0604030504040204" pitchFamily="50" charset="-128"/>
              </a:rPr>
              <a:t>6</a:t>
            </a:r>
            <a:r>
              <a:rPr lang="ja-JP" altLang="en-US" sz="2000" b="0" dirty="0" smtClean="0">
                <a:latin typeface="メイリオ" panose="020B0604030504040204" pitchFamily="50" charset="-128"/>
              </a:rPr>
              <a:t>年</a:t>
            </a:r>
            <a:r>
              <a:rPr lang="en-US" altLang="ja-JP" sz="2000" b="0" dirty="0" smtClean="0">
                <a:latin typeface="メイリオ" panose="020B0604030504040204" pitchFamily="50" charset="-128"/>
              </a:rPr>
              <a:t>4</a:t>
            </a:r>
            <a:r>
              <a:rPr lang="ja-JP" altLang="en-US" sz="2000" b="0" dirty="0" smtClean="0">
                <a:latin typeface="メイリオ" panose="020B0604030504040204" pitchFamily="50" charset="-128"/>
              </a:rPr>
              <a:t>月</a:t>
            </a:r>
            <a:r>
              <a:rPr lang="en-US" altLang="ja-JP" sz="2000" b="0" dirty="0" smtClean="0">
                <a:latin typeface="メイリオ" panose="020B0604030504040204" pitchFamily="50" charset="-128"/>
              </a:rPr>
              <a:t>1</a:t>
            </a:r>
            <a:r>
              <a:rPr lang="ja-JP" altLang="en-US" sz="2000" b="0" dirty="0" smtClean="0">
                <a:latin typeface="メイリオ" panose="020B0604030504040204" pitchFamily="50" charset="-128"/>
              </a:rPr>
              <a:t>日から義務化）</a:t>
            </a:r>
            <a:endParaRPr lang="ja-JP" altLang="en-US" sz="2000" b="0" dirty="0">
              <a:latin typeface="メイリオ" panose="020B0604030504040204" pitchFamily="50" charset="-128"/>
            </a:endParaRPr>
          </a:p>
        </p:txBody>
      </p:sp>
      <p:sp>
        <p:nvSpPr>
          <p:cNvPr id="22" name="AutoShape 7"/>
          <p:cNvSpPr>
            <a:spLocks noChangeArrowheads="1"/>
          </p:cNvSpPr>
          <p:nvPr/>
        </p:nvSpPr>
        <p:spPr bwMode="auto">
          <a:xfrm>
            <a:off x="6105128" y="980729"/>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23" name="AutoShape 7"/>
          <p:cNvSpPr>
            <a:spLocks noChangeArrowheads="1"/>
          </p:cNvSpPr>
          <p:nvPr/>
        </p:nvSpPr>
        <p:spPr bwMode="auto">
          <a:xfrm>
            <a:off x="7331730" y="980728"/>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24" name="AutoShape 7"/>
          <p:cNvSpPr>
            <a:spLocks noChangeArrowheads="1"/>
          </p:cNvSpPr>
          <p:nvPr/>
        </p:nvSpPr>
        <p:spPr bwMode="auto">
          <a:xfrm>
            <a:off x="8515892" y="980728"/>
            <a:ext cx="1123621"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訪問リハ</a:t>
            </a:r>
            <a:endParaRPr lang="ja-JP" altLang="en-US" sz="1400" dirty="0">
              <a:solidFill>
                <a:srgbClr val="FFFFFF"/>
              </a:solidFill>
              <a:latin typeface="メイリオ" panose="020B0604030504040204" pitchFamily="50" charset="-128"/>
            </a:endParaRPr>
          </a:p>
        </p:txBody>
      </p:sp>
      <p:sp>
        <p:nvSpPr>
          <p:cNvPr id="2" name="テキスト ボックス 1"/>
          <p:cNvSpPr txBox="1"/>
          <p:nvPr/>
        </p:nvSpPr>
        <p:spPr>
          <a:xfrm>
            <a:off x="1404926" y="3140968"/>
            <a:ext cx="7740290" cy="2197525"/>
          </a:xfrm>
          <a:prstGeom prst="rect">
            <a:avLst/>
          </a:prstGeom>
          <a:noFill/>
        </p:spPr>
        <p:txBody>
          <a:bodyPr wrap="square" rtlCol="0">
            <a:spAutoFit/>
          </a:bodyPr>
          <a:lstStyle/>
          <a:p>
            <a:pPr marL="514350" indent="-514350" algn="just" eaLnBrk="1" hangingPunct="1">
              <a:lnSpc>
                <a:spcPct val="130000"/>
              </a:lnSpc>
              <a:spcBef>
                <a:spcPct val="80000"/>
              </a:spcBef>
              <a:buClr>
                <a:srgbClr val="0071BC"/>
              </a:buClr>
              <a:buFont typeface="+mj-lt"/>
              <a:buAutoNum type="romanLcPeriod"/>
            </a:pPr>
            <a:r>
              <a:rPr lang="ja-JP" altLang="en-US" sz="1800" b="0" dirty="0">
                <a:latin typeface="メイリオ" panose="020B0604030504040204" pitchFamily="50" charset="-128"/>
              </a:rPr>
              <a:t>虐待防止委員会の定期的開催とその結果の従業者への周知徹底</a:t>
            </a:r>
          </a:p>
          <a:p>
            <a:pPr marL="514350" indent="-514350" algn="just" eaLnBrk="1" hangingPunct="1">
              <a:lnSpc>
                <a:spcPct val="130000"/>
              </a:lnSpc>
              <a:spcBef>
                <a:spcPct val="80000"/>
              </a:spcBef>
              <a:buClr>
                <a:srgbClr val="0071BC"/>
              </a:buClr>
              <a:buFont typeface="+mj-lt"/>
              <a:buAutoNum type="romanLcPeriod"/>
            </a:pPr>
            <a:r>
              <a:rPr lang="ja-JP" altLang="en-US" sz="1800" b="0" dirty="0">
                <a:latin typeface="メイリオ" panose="020B0604030504040204" pitchFamily="50" charset="-128"/>
              </a:rPr>
              <a:t>虐待の防止のための指針整備</a:t>
            </a:r>
          </a:p>
          <a:p>
            <a:pPr marL="514350" indent="-514350" algn="just" eaLnBrk="1" hangingPunct="1">
              <a:lnSpc>
                <a:spcPct val="130000"/>
              </a:lnSpc>
              <a:spcBef>
                <a:spcPct val="80000"/>
              </a:spcBef>
              <a:buClr>
                <a:srgbClr val="0071BC"/>
              </a:buClr>
              <a:buFont typeface="+mj-lt"/>
              <a:buAutoNum type="romanLcPeriod"/>
            </a:pPr>
            <a:r>
              <a:rPr lang="ja-JP" altLang="en-US" sz="1800" b="0" dirty="0">
                <a:latin typeface="メイリオ" panose="020B0604030504040204" pitchFamily="50" charset="-128"/>
              </a:rPr>
              <a:t>従業者に対する虐待防止研修の定期的実施</a:t>
            </a:r>
          </a:p>
          <a:p>
            <a:pPr marL="514350" indent="-514350" algn="just" eaLnBrk="1" hangingPunct="1">
              <a:lnSpc>
                <a:spcPct val="130000"/>
              </a:lnSpc>
              <a:spcBef>
                <a:spcPct val="80000"/>
              </a:spcBef>
              <a:buClr>
                <a:srgbClr val="0071BC"/>
              </a:buClr>
              <a:buFont typeface="+mj-lt"/>
              <a:buAutoNum type="romanLcPeriod"/>
            </a:pPr>
            <a:r>
              <a:rPr lang="ja-JP" altLang="en-US" sz="1800" b="0" dirty="0">
                <a:latin typeface="メイリオ" panose="020B0604030504040204" pitchFamily="50" charset="-128"/>
              </a:rPr>
              <a:t>上記措置を適切に実施するための担当者の設置</a:t>
            </a:r>
            <a:endParaRPr kumimoji="1" lang="ja-JP" altLang="en-US" sz="1800" dirty="0"/>
          </a:p>
        </p:txBody>
      </p:sp>
    </p:spTree>
    <p:extLst>
      <p:ext uri="{BB962C8B-B14F-4D97-AF65-F5344CB8AC3E}">
        <p14:creationId xmlns:p14="http://schemas.microsoft.com/office/powerpoint/2010/main" val="765740867"/>
      </p:ext>
    </p:extLst>
  </p:cSld>
  <p:clrMapOvr>
    <a:masterClrMapping/>
  </p:clrMapOvr>
  <mc:AlternateContent xmlns:mc="http://schemas.openxmlformats.org/markup-compatibility/2006">
    <mc:Choice xmlns:p14="http://schemas.microsoft.com/office/powerpoint/2010/main" Requires="p14">
      <p:transition spd="slow" p14:dur="2000" advTm="488"/>
    </mc:Choice>
    <mc:Fallback>
      <p:transition spd="slow" advTm="488"/>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anchor="ctr"/>
          <a:lstStyle/>
          <a:p>
            <a:pPr eaLnBrk="1" hangingPunct="1"/>
            <a:r>
              <a:rPr lang="ja-JP" altLang="en-US" sz="2400" dirty="0" smtClean="0">
                <a:solidFill>
                  <a:srgbClr val="4D4D4D"/>
                </a:solidFill>
              </a:rPr>
              <a:t>２　実地</a:t>
            </a:r>
            <a:r>
              <a:rPr lang="ja-JP" altLang="en-US" sz="2400" dirty="0">
                <a:solidFill>
                  <a:srgbClr val="4D4D4D"/>
                </a:solidFill>
              </a:rPr>
              <a:t>指導における不適合事項</a:t>
            </a:r>
            <a:endParaRPr lang="ja-JP" altLang="en-US" sz="2400" dirty="0" smtClean="0">
              <a:solidFill>
                <a:srgbClr val="4D4D4D"/>
              </a:solidFill>
            </a:endParaRPr>
          </a:p>
        </p:txBody>
      </p:sp>
      <p:sp>
        <p:nvSpPr>
          <p:cNvPr id="8"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21</a:t>
            </a:fld>
            <a:endParaRPr lang="en-US" altLang="ja-JP" sz="2400" dirty="0">
              <a:latin typeface="+mn-lt"/>
            </a:endParaRPr>
          </a:p>
        </p:txBody>
      </p:sp>
      <p:sp>
        <p:nvSpPr>
          <p:cNvPr id="4" name="AutoShape 5"/>
          <p:cNvSpPr>
            <a:spLocks noChangeArrowheads="1"/>
          </p:cNvSpPr>
          <p:nvPr/>
        </p:nvSpPr>
        <p:spPr bwMode="auto">
          <a:xfrm>
            <a:off x="758881" y="980728"/>
            <a:ext cx="8586732" cy="5512278"/>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800" dirty="0" smtClean="0">
                <a:latin typeface="メイリオ" panose="020B0604030504040204" pitchFamily="50" charset="-128"/>
              </a:rPr>
              <a:t>職員の健康診断</a:t>
            </a:r>
            <a:r>
              <a:rPr lang="ja-JP" altLang="en-US" sz="1800" b="0" dirty="0" smtClean="0">
                <a:latin typeface="メイリオ" panose="020B0604030504040204" pitchFamily="50" charset="-128"/>
              </a:rPr>
              <a:t>受診が徹底されていない。</a:t>
            </a:r>
            <a:endParaRPr lang="en-US" altLang="ja-JP" sz="1800" b="0" dirty="0" smtClean="0">
              <a:latin typeface="メイリオ" panose="020B0604030504040204" pitchFamily="50" charset="-128"/>
            </a:endParaRPr>
          </a:p>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800" b="0" dirty="0">
                <a:latin typeface="メイリオ" panose="020B0604030504040204" pitchFamily="50" charset="-128"/>
              </a:rPr>
              <a:t>利用申込者に交付する</a:t>
            </a:r>
            <a:r>
              <a:rPr lang="ja-JP" altLang="en-US" sz="1800" dirty="0">
                <a:latin typeface="メイリオ" panose="020B0604030504040204" pitchFamily="50" charset="-128"/>
              </a:rPr>
              <a:t>重要事項説明書に、第三者評価の実施状況の記載</a:t>
            </a:r>
            <a:r>
              <a:rPr lang="ja-JP" altLang="en-US" sz="1800" dirty="0" smtClean="0">
                <a:latin typeface="メイリオ" panose="020B0604030504040204" pitchFamily="50" charset="-128"/>
              </a:rPr>
              <a:t>がない</a:t>
            </a:r>
            <a:r>
              <a:rPr lang="ja-JP" altLang="en-US" sz="1800" b="0" dirty="0" smtClean="0">
                <a:latin typeface="メイリオ" panose="020B0604030504040204" pitchFamily="50" charset="-128"/>
              </a:rPr>
              <a:t>。</a:t>
            </a:r>
            <a:endParaRPr lang="en-US" altLang="ja-JP" sz="1800" b="0" dirty="0" smtClean="0">
              <a:latin typeface="メイリオ" panose="020B0604030504040204" pitchFamily="50" charset="-128"/>
            </a:endParaRPr>
          </a:p>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800" dirty="0">
                <a:latin typeface="メイリオ" panose="020B0604030504040204" pitchFamily="50" charset="-128"/>
              </a:rPr>
              <a:t>初回加算</a:t>
            </a:r>
            <a:r>
              <a:rPr lang="ja-JP" altLang="en-US" sz="1800" b="0" dirty="0">
                <a:latin typeface="メイリオ" panose="020B0604030504040204" pitchFamily="50" charset="-128"/>
              </a:rPr>
              <a:t>は、新規に訪問介護計画を作成した利用者に対して、サービス提供責任者が初回若しくは初回の指定訪問介護を行った日の属する月に指定訪問介護を行った場合に算定できるが、</a:t>
            </a:r>
            <a:r>
              <a:rPr lang="ja-JP" altLang="en-US" sz="1800" dirty="0">
                <a:latin typeface="メイリオ" panose="020B0604030504040204" pitchFamily="50" charset="-128"/>
              </a:rPr>
              <a:t>サービス提供責任者が訪問したことの記録が</a:t>
            </a:r>
            <a:r>
              <a:rPr lang="ja-JP" altLang="en-US" sz="1800" dirty="0" smtClean="0">
                <a:latin typeface="メイリオ" panose="020B0604030504040204" pitchFamily="50" charset="-128"/>
              </a:rPr>
              <a:t>ない</a:t>
            </a:r>
            <a:r>
              <a:rPr lang="ja-JP" altLang="en-US" sz="1800" b="0" dirty="0" smtClean="0">
                <a:latin typeface="メイリオ" panose="020B0604030504040204" pitchFamily="50" charset="-128"/>
              </a:rPr>
              <a:t>。</a:t>
            </a:r>
            <a:endParaRPr lang="en-US" altLang="ja-JP" sz="1800" b="0" dirty="0" smtClean="0">
              <a:latin typeface="メイリオ" panose="020B0604030504040204" pitchFamily="50" charset="-128"/>
            </a:endParaRPr>
          </a:p>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800" b="0" dirty="0">
                <a:latin typeface="メイリオ" panose="020B0604030504040204" pitchFamily="50" charset="-128"/>
              </a:rPr>
              <a:t>サービス担当者会議等において、</a:t>
            </a:r>
            <a:r>
              <a:rPr lang="ja-JP" altLang="en-US" sz="1800" dirty="0">
                <a:latin typeface="メイリオ" panose="020B0604030504040204" pitchFamily="50" charset="-128"/>
              </a:rPr>
              <a:t>利用者・家族の個人情報を用いる場合</a:t>
            </a:r>
            <a:r>
              <a:rPr lang="ja-JP" altLang="en-US" sz="1800" b="0" dirty="0">
                <a:latin typeface="メイリオ" panose="020B0604030504040204" pitchFamily="50" charset="-128"/>
              </a:rPr>
              <a:t>は、あらかじめ文書により同意を得る必要があるが、</a:t>
            </a:r>
            <a:r>
              <a:rPr lang="ja-JP" altLang="en-US" sz="1800" dirty="0">
                <a:latin typeface="メイリオ" panose="020B0604030504040204" pitchFamily="50" charset="-128"/>
              </a:rPr>
              <a:t>家族の同意を得て</a:t>
            </a:r>
            <a:r>
              <a:rPr lang="ja-JP" altLang="en-US" sz="1800" dirty="0" smtClean="0">
                <a:latin typeface="メイリオ" panose="020B0604030504040204" pitchFamily="50" charset="-128"/>
              </a:rPr>
              <a:t>いない</a:t>
            </a:r>
            <a:r>
              <a:rPr lang="ja-JP" altLang="en-US" sz="1800" b="0" dirty="0" smtClean="0">
                <a:latin typeface="メイリオ" panose="020B0604030504040204" pitchFamily="50" charset="-128"/>
              </a:rPr>
              <a:t>。</a:t>
            </a:r>
            <a:endParaRPr lang="en-US" altLang="ja-JP" sz="1800" b="0" dirty="0" smtClean="0">
              <a:latin typeface="メイリオ" panose="020B0604030504040204" pitchFamily="50" charset="-128"/>
            </a:endParaRPr>
          </a:p>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800" b="0" dirty="0">
                <a:latin typeface="メイリオ" panose="020B0604030504040204" pitchFamily="50" charset="-128"/>
              </a:rPr>
              <a:t>事業の会計</a:t>
            </a:r>
            <a:r>
              <a:rPr lang="ja-JP" altLang="en-US" sz="1800" b="0" dirty="0" smtClean="0">
                <a:latin typeface="メイリオ" panose="020B0604030504040204" pitchFamily="50" charset="-128"/>
              </a:rPr>
              <a:t>が</a:t>
            </a:r>
            <a:r>
              <a:rPr lang="ja-JP" altLang="en-US" sz="1800" dirty="0" smtClean="0">
                <a:latin typeface="メイリオ" panose="020B0604030504040204" pitchFamily="50" charset="-128"/>
              </a:rPr>
              <a:t>他の事業の会計と区分されていない</a:t>
            </a:r>
            <a:r>
              <a:rPr lang="ja-JP" altLang="en-US" sz="1800" b="0" dirty="0" smtClean="0">
                <a:latin typeface="メイリオ" panose="020B0604030504040204" pitchFamily="50" charset="-128"/>
              </a:rPr>
              <a:t>。</a:t>
            </a:r>
            <a:endParaRPr lang="en-US" altLang="ja-JP" sz="1800" b="0" dirty="0" smtClean="0">
              <a:latin typeface="メイリオ" panose="020B0604030504040204" pitchFamily="50" charset="-128"/>
            </a:endParaRPr>
          </a:p>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800" dirty="0">
                <a:latin typeface="メイリオ" panose="020B0604030504040204" pitchFamily="50" charset="-128"/>
              </a:rPr>
              <a:t>訪問介護計画書に</a:t>
            </a:r>
            <a:r>
              <a:rPr lang="ja-JP" altLang="en-US" sz="1800" b="0" dirty="0">
                <a:latin typeface="メイリオ" panose="020B0604030504040204" pitchFamily="50" charset="-128"/>
              </a:rPr>
              <a:t>、担当</a:t>
            </a:r>
            <a:r>
              <a:rPr lang="ja-JP" altLang="en-US" sz="1800" b="0" dirty="0" smtClean="0">
                <a:latin typeface="メイリオ" panose="020B0604030504040204" pitchFamily="50" charset="-128"/>
              </a:rPr>
              <a:t>する</a:t>
            </a:r>
            <a:r>
              <a:rPr lang="ja-JP" altLang="en-US" sz="1800" dirty="0" smtClean="0">
                <a:latin typeface="メイリオ" panose="020B0604030504040204" pitchFamily="50" charset="-128"/>
              </a:rPr>
              <a:t>訪問介護員等の氏名が記載されていない</a:t>
            </a:r>
            <a:r>
              <a:rPr lang="ja-JP" altLang="en-US" sz="1800" b="0" dirty="0" smtClean="0">
                <a:latin typeface="メイリオ" panose="020B0604030504040204" pitchFamily="50" charset="-128"/>
              </a:rPr>
              <a:t>。</a:t>
            </a:r>
            <a:endParaRPr lang="en-US" altLang="ja-JP" sz="1800" b="0" dirty="0" smtClean="0">
              <a:latin typeface="メイリオ" panose="020B0604030504040204" pitchFamily="50" charset="-128"/>
            </a:endParaRPr>
          </a:p>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800" b="0" dirty="0" smtClean="0">
                <a:latin typeface="メイリオ" panose="020B0604030504040204" pitchFamily="50" charset="-128"/>
              </a:rPr>
              <a:t>訪問介護</a:t>
            </a:r>
            <a:r>
              <a:rPr lang="ja-JP" altLang="en-US" sz="1800" dirty="0" smtClean="0">
                <a:latin typeface="メイリオ" panose="020B0604030504040204" pitchFamily="50" charset="-128"/>
              </a:rPr>
              <a:t>計画作成にあたり、アセスメントが実施されていない</a:t>
            </a:r>
            <a:r>
              <a:rPr lang="ja-JP" altLang="en-US" sz="1800" b="0" dirty="0" smtClean="0">
                <a:latin typeface="メイリオ" panose="020B0604030504040204" pitchFamily="50" charset="-128"/>
              </a:rPr>
              <a:t>。</a:t>
            </a:r>
            <a:endParaRPr lang="en-US" altLang="ja-JP" sz="1800" dirty="0" smtClean="0">
              <a:latin typeface="メイリオ" panose="020B0604030504040204" pitchFamily="50" charset="-128"/>
            </a:endParaRPr>
          </a:p>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800" b="0" dirty="0" smtClean="0">
                <a:latin typeface="メイリオ" panose="020B0604030504040204" pitchFamily="50" charset="-128"/>
              </a:rPr>
              <a:t>具体的</a:t>
            </a:r>
            <a:r>
              <a:rPr lang="ja-JP" altLang="en-US" sz="1800" b="0" dirty="0">
                <a:latin typeface="メイリオ" panose="020B0604030504040204" pitchFamily="50" charset="-128"/>
              </a:rPr>
              <a:t>に</a:t>
            </a:r>
            <a:r>
              <a:rPr lang="ja-JP" altLang="en-US" sz="1800" dirty="0">
                <a:latin typeface="メイリオ" panose="020B0604030504040204" pitchFamily="50" charset="-128"/>
              </a:rPr>
              <a:t>勤務した時間の記録が</a:t>
            </a:r>
            <a:r>
              <a:rPr lang="ja-JP" altLang="en-US" sz="1800" b="0" dirty="0">
                <a:latin typeface="メイリオ" panose="020B0604030504040204" pitchFamily="50" charset="-128"/>
              </a:rPr>
              <a:t>十分に</a:t>
            </a:r>
            <a:r>
              <a:rPr lang="ja-JP" altLang="en-US" sz="1800" dirty="0">
                <a:latin typeface="メイリオ" panose="020B0604030504040204" pitchFamily="50" charset="-128"/>
              </a:rPr>
              <a:t>確認</a:t>
            </a:r>
            <a:r>
              <a:rPr lang="ja-JP" altLang="en-US" sz="1800" dirty="0" smtClean="0">
                <a:latin typeface="メイリオ" panose="020B0604030504040204" pitchFamily="50" charset="-128"/>
              </a:rPr>
              <a:t>できない</a:t>
            </a:r>
            <a:r>
              <a:rPr lang="ja-JP" altLang="en-US" sz="1800" b="0" dirty="0" smtClean="0">
                <a:latin typeface="メイリオ" panose="020B0604030504040204" pitchFamily="50" charset="-128"/>
              </a:rPr>
              <a:t>。</a:t>
            </a:r>
            <a:endParaRPr lang="ja-JP" altLang="en-US" sz="1800" b="0" dirty="0">
              <a:latin typeface="メイリオ" panose="020B0604030504040204" pitchFamily="50" charset="-128"/>
            </a:endParaRPr>
          </a:p>
        </p:txBody>
      </p:sp>
    </p:spTree>
  </p:cSld>
  <p:clrMapOvr>
    <a:masterClrMapping/>
  </p:clrMapOvr>
  <mc:AlternateContent xmlns:mc="http://schemas.openxmlformats.org/markup-compatibility/2006">
    <mc:Choice xmlns:p14="http://schemas.microsoft.com/office/powerpoint/2010/main" Requires="p14">
      <p:transition spd="slow" p14:dur="2000" advTm="494"/>
    </mc:Choice>
    <mc:Fallback>
      <p:transition spd="slow" advTm="49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nchor="ctr"/>
          <a:lstStyle/>
          <a:p>
            <a:pPr algn="just" eaLnBrk="1" hangingPunct="1">
              <a:lnSpc>
                <a:spcPct val="130000"/>
              </a:lnSpc>
              <a:spcBef>
                <a:spcPct val="80000"/>
              </a:spcBef>
              <a:buClr>
                <a:srgbClr val="0071BC"/>
              </a:buClr>
            </a:pPr>
            <a:r>
              <a:rPr lang="en-US" altLang="ja-JP" sz="2400" dirty="0" smtClean="0">
                <a:solidFill>
                  <a:srgbClr val="4D4D4D"/>
                </a:solidFill>
              </a:rPr>
              <a:t>1-</a:t>
            </a:r>
            <a:r>
              <a:rPr lang="ja-JP" altLang="en-US" sz="2400" dirty="0" smtClean="0">
                <a:solidFill>
                  <a:srgbClr val="4D4D4D"/>
                </a:solidFill>
              </a:rPr>
              <a:t>①　</a:t>
            </a:r>
            <a:r>
              <a:rPr lang="ja-JP" altLang="en-US" sz="2400" dirty="0">
                <a:latin typeface="メイリオ" panose="020B0604030504040204" pitchFamily="50" charset="-128"/>
              </a:rPr>
              <a:t>感染症や災害への対応力強化</a:t>
            </a:r>
            <a:endParaRPr lang="en-US" altLang="ja-JP" sz="2400" dirty="0">
              <a:latin typeface="メイリオ" panose="020B0604030504040204" pitchFamily="50" charset="-128"/>
            </a:endParaRPr>
          </a:p>
        </p:txBody>
      </p:sp>
      <p:sp>
        <p:nvSpPr>
          <p:cNvPr id="12291" name="AutoShape 5"/>
          <p:cNvSpPr>
            <a:spLocks noChangeArrowheads="1"/>
          </p:cNvSpPr>
          <p:nvPr/>
        </p:nvSpPr>
        <p:spPr bwMode="auto">
          <a:xfrm>
            <a:off x="954088" y="1658938"/>
            <a:ext cx="8064500" cy="1491177"/>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eaLnBrk="1" hangingPunct="1">
              <a:lnSpc>
                <a:spcPct val="130000"/>
              </a:lnSpc>
              <a:spcBef>
                <a:spcPct val="80000"/>
              </a:spcBef>
              <a:buClr>
                <a:srgbClr val="0071BC"/>
              </a:buClr>
            </a:pPr>
            <a:r>
              <a:rPr lang="ja-JP" altLang="en-US" sz="2000" b="0" dirty="0" smtClean="0">
                <a:latin typeface="メイリオ" panose="020B0604030504040204" pitchFamily="50" charset="-128"/>
              </a:rPr>
              <a:t>感染症の発生及びまん延等に関する取組の徹底を求める観点から、次の取組を義務付け</a:t>
            </a:r>
            <a:r>
              <a:rPr lang="ja-JP" altLang="en-US" sz="1800" b="0" dirty="0" smtClean="0">
                <a:latin typeface="メイリオ" panose="020B0604030504040204" pitchFamily="50" charset="-128"/>
              </a:rPr>
              <a:t>（居宅基準第</a:t>
            </a:r>
            <a:r>
              <a:rPr lang="en-US" altLang="ja-JP" sz="1800" b="0" dirty="0" smtClean="0">
                <a:latin typeface="メイリオ" panose="020B0604030504040204" pitchFamily="50" charset="-128"/>
              </a:rPr>
              <a:t>31</a:t>
            </a:r>
            <a:r>
              <a:rPr lang="ja-JP" altLang="en-US" sz="1800" b="0" dirty="0" smtClean="0">
                <a:latin typeface="メイリオ" panose="020B0604030504040204" pitchFamily="50" charset="-128"/>
              </a:rPr>
              <a:t>条第</a:t>
            </a:r>
            <a:r>
              <a:rPr lang="en-US" altLang="ja-JP" sz="1800" b="0" dirty="0" smtClean="0">
                <a:latin typeface="メイリオ" panose="020B0604030504040204" pitchFamily="50" charset="-128"/>
              </a:rPr>
              <a:t>3</a:t>
            </a:r>
            <a:r>
              <a:rPr lang="ja-JP" altLang="en-US" sz="1800" b="0" dirty="0" smtClean="0">
                <a:latin typeface="メイリオ" panose="020B0604030504040204" pitchFamily="50" charset="-128"/>
              </a:rPr>
              <a:t>項）</a:t>
            </a:r>
            <a:r>
              <a:rPr lang="en-US" altLang="ja-JP" sz="1800" b="0" dirty="0" smtClean="0">
                <a:latin typeface="メイリオ" panose="020B0604030504040204" pitchFamily="50" charset="-128"/>
              </a:rPr>
              <a:t/>
            </a:r>
            <a:br>
              <a:rPr lang="en-US" altLang="ja-JP" sz="1800" b="0" dirty="0" smtClean="0">
                <a:latin typeface="メイリオ" panose="020B0604030504040204" pitchFamily="50" charset="-128"/>
              </a:rPr>
            </a:br>
            <a:r>
              <a:rPr lang="en-US" altLang="ja-JP" sz="2000" b="0" dirty="0" smtClean="0">
                <a:latin typeface="メイリオ" panose="020B0604030504040204" pitchFamily="50" charset="-128"/>
              </a:rPr>
              <a:t>※</a:t>
            </a:r>
            <a:r>
              <a:rPr lang="ja-JP" altLang="en-US" sz="2000" dirty="0" smtClean="0">
                <a:latin typeface="メイリオ" panose="020B0604030504040204" pitchFamily="50" charset="-128"/>
              </a:rPr>
              <a:t>３年間</a:t>
            </a:r>
            <a:r>
              <a:rPr lang="ja-JP" altLang="en-US" sz="2000" dirty="0">
                <a:latin typeface="メイリオ" panose="020B0604030504040204" pitchFamily="50" charset="-128"/>
              </a:rPr>
              <a:t>の経過措置期間</a:t>
            </a:r>
            <a:r>
              <a:rPr lang="ja-JP" altLang="en-US" sz="2000" b="0" dirty="0" smtClean="0">
                <a:latin typeface="メイリオ" panose="020B0604030504040204" pitchFamily="50" charset="-128"/>
              </a:rPr>
              <a:t>あり</a:t>
            </a:r>
            <a:endParaRPr lang="en-US" altLang="ja-JP" sz="2000" b="0" dirty="0" smtClean="0">
              <a:latin typeface="メイリオ" panose="020B0604030504040204" pitchFamily="50" charset="-128"/>
            </a:endParaRPr>
          </a:p>
          <a:p>
            <a:pPr marL="0" indent="0" algn="just" eaLnBrk="1" hangingPunct="1">
              <a:lnSpc>
                <a:spcPct val="130000"/>
              </a:lnSpc>
              <a:spcBef>
                <a:spcPct val="80000"/>
              </a:spcBef>
              <a:buClr>
                <a:srgbClr val="0071BC"/>
              </a:buClr>
            </a:pPr>
            <a:r>
              <a:rPr lang="ja-JP" altLang="en-US" sz="900" b="0" dirty="0" smtClean="0">
                <a:latin typeface="メイリオ" panose="020B0604030504040204" pitchFamily="50" charset="-128"/>
              </a:rPr>
              <a:t>　　　　　　　　　　　　　　　　　　　　　</a:t>
            </a:r>
            <a:endParaRPr lang="ja-JP" altLang="en-US" sz="2000" dirty="0">
              <a:latin typeface="メイリオ" panose="020B0604030504040204" pitchFamily="50" charset="-128"/>
            </a:endParaRPr>
          </a:p>
        </p:txBody>
      </p:sp>
      <p:sp>
        <p:nvSpPr>
          <p:cNvPr id="12292" name="AutoShape 7"/>
          <p:cNvSpPr>
            <a:spLocks noChangeArrowheads="1"/>
          </p:cNvSpPr>
          <p:nvPr/>
        </p:nvSpPr>
        <p:spPr bwMode="auto">
          <a:xfrm>
            <a:off x="776536" y="993842"/>
            <a:ext cx="3751648" cy="515399"/>
          </a:xfrm>
          <a:prstGeom prst="roundRect">
            <a:avLst>
              <a:gd name="adj" fmla="val 13384"/>
            </a:avLst>
          </a:prstGeom>
          <a:solidFill>
            <a:srgbClr val="0071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2000" dirty="0">
                <a:solidFill>
                  <a:srgbClr val="FFFFFF"/>
                </a:solidFill>
                <a:latin typeface="メイリオ" panose="020B0604030504040204" pitchFamily="50" charset="-128"/>
              </a:rPr>
              <a:t>感染症対策</a:t>
            </a:r>
            <a:r>
              <a:rPr lang="ja-JP" altLang="en-US" sz="2000" dirty="0" smtClean="0">
                <a:solidFill>
                  <a:srgbClr val="FFFFFF"/>
                </a:solidFill>
                <a:latin typeface="メイリオ" panose="020B0604030504040204" pitchFamily="50" charset="-128"/>
              </a:rPr>
              <a:t>の強化</a:t>
            </a:r>
            <a:endParaRPr lang="ja-JP" altLang="en-US" sz="2000" dirty="0">
              <a:solidFill>
                <a:srgbClr val="FFFFFF"/>
              </a:solidFill>
              <a:latin typeface="メイリオ" panose="020B0604030504040204" pitchFamily="50" charset="-128"/>
            </a:endParaRPr>
          </a:p>
        </p:txBody>
      </p:sp>
      <p:sp>
        <p:nvSpPr>
          <p:cNvPr id="12293" name="AutoShape 7"/>
          <p:cNvSpPr>
            <a:spLocks noChangeArrowheads="1"/>
          </p:cNvSpPr>
          <p:nvPr/>
        </p:nvSpPr>
        <p:spPr bwMode="auto">
          <a:xfrm>
            <a:off x="4806517" y="1068861"/>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12295" name="AutoShape 5"/>
          <p:cNvSpPr>
            <a:spLocks noChangeArrowheads="1"/>
          </p:cNvSpPr>
          <p:nvPr/>
        </p:nvSpPr>
        <p:spPr bwMode="auto">
          <a:xfrm>
            <a:off x="1358706" y="3089671"/>
            <a:ext cx="7974013" cy="1523494"/>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342900" indent="-342900" algn="just" eaLnBrk="1" hangingPunct="1">
              <a:lnSpc>
                <a:spcPct val="130000"/>
              </a:lnSpc>
              <a:spcBef>
                <a:spcPct val="80000"/>
              </a:spcBef>
              <a:buClr>
                <a:srgbClr val="0071BC"/>
              </a:buClr>
              <a:buFont typeface="+mj-lt"/>
              <a:buAutoNum type="arabicPeriod"/>
            </a:pPr>
            <a:r>
              <a:rPr lang="ja-JP" altLang="en-US" sz="1800" b="0" dirty="0" smtClean="0">
                <a:latin typeface="メイリオ" panose="020B0604030504040204" pitchFamily="50" charset="-128"/>
              </a:rPr>
              <a:t>委員会の開催（おおむね</a:t>
            </a:r>
            <a:r>
              <a:rPr lang="en-US" altLang="ja-JP" sz="1800" b="0" dirty="0" smtClean="0">
                <a:latin typeface="メイリオ" panose="020B0604030504040204" pitchFamily="50" charset="-128"/>
              </a:rPr>
              <a:t>6</a:t>
            </a:r>
            <a:r>
              <a:rPr lang="ja-JP" altLang="en-US" sz="1800" b="0" dirty="0" smtClean="0">
                <a:latin typeface="メイリオ" panose="020B0604030504040204" pitchFamily="50" charset="-128"/>
              </a:rPr>
              <a:t>月に</a:t>
            </a:r>
            <a:r>
              <a:rPr lang="en-US" altLang="ja-JP" sz="1800" b="0" dirty="0" smtClean="0">
                <a:latin typeface="メイリオ" panose="020B0604030504040204" pitchFamily="50" charset="-128"/>
              </a:rPr>
              <a:t>1</a:t>
            </a:r>
            <a:r>
              <a:rPr lang="ja-JP" altLang="en-US" sz="1800" b="0" dirty="0" smtClean="0">
                <a:latin typeface="メイリオ" panose="020B0604030504040204" pitchFamily="50" charset="-128"/>
              </a:rPr>
              <a:t>回以上開催）</a:t>
            </a:r>
            <a:endParaRPr lang="en-US" altLang="ja-JP" sz="1800" b="0" dirty="0" smtClean="0">
              <a:latin typeface="メイリオ" panose="020B0604030504040204" pitchFamily="50" charset="-128"/>
            </a:endParaRPr>
          </a:p>
          <a:p>
            <a:pPr marL="342900" indent="-342900" algn="just" eaLnBrk="1" hangingPunct="1">
              <a:lnSpc>
                <a:spcPct val="130000"/>
              </a:lnSpc>
              <a:spcBef>
                <a:spcPct val="80000"/>
              </a:spcBef>
              <a:buClr>
                <a:srgbClr val="0071BC"/>
              </a:buClr>
              <a:buFont typeface="+mj-lt"/>
              <a:buAutoNum type="arabicPeriod"/>
            </a:pPr>
            <a:r>
              <a:rPr lang="ja-JP" altLang="en-US" sz="1800" b="0" dirty="0" smtClean="0">
                <a:latin typeface="メイリオ" panose="020B0604030504040204" pitchFamily="50" charset="-128"/>
              </a:rPr>
              <a:t>指針の整備</a:t>
            </a:r>
            <a:endParaRPr lang="en-US" altLang="ja-JP" sz="1800" b="0" dirty="0" smtClean="0">
              <a:latin typeface="メイリオ" panose="020B0604030504040204" pitchFamily="50" charset="-128"/>
            </a:endParaRPr>
          </a:p>
          <a:p>
            <a:pPr marL="342900" indent="-342900" algn="just" eaLnBrk="1" hangingPunct="1">
              <a:lnSpc>
                <a:spcPct val="130000"/>
              </a:lnSpc>
              <a:spcBef>
                <a:spcPct val="80000"/>
              </a:spcBef>
              <a:buClr>
                <a:srgbClr val="0071BC"/>
              </a:buClr>
              <a:buFont typeface="+mj-lt"/>
              <a:buAutoNum type="arabicPeriod"/>
            </a:pPr>
            <a:r>
              <a:rPr lang="ja-JP" altLang="en-US" sz="1800" b="0" dirty="0" smtClean="0">
                <a:latin typeface="メイリオ" panose="020B0604030504040204" pitchFamily="50" charset="-128"/>
              </a:rPr>
              <a:t>研修・訓練（シミュレーション）の実施</a:t>
            </a:r>
            <a:endParaRPr lang="ja-JP" altLang="en-US" sz="1800" b="0" dirty="0">
              <a:latin typeface="メイリオ" panose="020B0604030504040204" pitchFamily="50" charset="-128"/>
            </a:endParaRPr>
          </a:p>
        </p:txBody>
      </p:sp>
      <p:sp>
        <p:nvSpPr>
          <p:cNvPr id="10"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3</a:t>
            </a:fld>
            <a:endParaRPr lang="en-US" altLang="ja-JP" sz="2400" dirty="0">
              <a:latin typeface="+mn-lt"/>
            </a:endParaRPr>
          </a:p>
        </p:txBody>
      </p:sp>
      <p:sp>
        <p:nvSpPr>
          <p:cNvPr id="11" name="AutoShape 7"/>
          <p:cNvSpPr>
            <a:spLocks noChangeArrowheads="1"/>
          </p:cNvSpPr>
          <p:nvPr/>
        </p:nvSpPr>
        <p:spPr bwMode="auto">
          <a:xfrm>
            <a:off x="6033120" y="1068861"/>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12" name="AutoShape 7"/>
          <p:cNvSpPr>
            <a:spLocks noChangeArrowheads="1"/>
          </p:cNvSpPr>
          <p:nvPr/>
        </p:nvSpPr>
        <p:spPr bwMode="auto">
          <a:xfrm>
            <a:off x="7264753" y="1068861"/>
            <a:ext cx="1123621"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訪問リハ</a:t>
            </a:r>
            <a:endParaRPr lang="ja-JP" altLang="en-US" sz="1400" dirty="0">
              <a:solidFill>
                <a:srgbClr val="FFFFFF"/>
              </a:solidFill>
              <a:latin typeface="メイリオ" panose="020B0604030504040204" pitchFamily="50" charset="-128"/>
            </a:endParaRPr>
          </a:p>
        </p:txBody>
      </p:sp>
      <p:sp>
        <p:nvSpPr>
          <p:cNvPr id="13" name="AutoShape 5"/>
          <p:cNvSpPr>
            <a:spLocks noChangeArrowheads="1"/>
          </p:cNvSpPr>
          <p:nvPr/>
        </p:nvSpPr>
        <p:spPr bwMode="auto">
          <a:xfrm>
            <a:off x="1568624" y="4613165"/>
            <a:ext cx="4150259" cy="360099"/>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eaLnBrk="1" hangingPunct="1">
              <a:lnSpc>
                <a:spcPct val="130000"/>
              </a:lnSpc>
              <a:spcBef>
                <a:spcPct val="80000"/>
              </a:spcBef>
              <a:buClr>
                <a:srgbClr val="0071BC"/>
              </a:buClr>
              <a:buFont typeface="Arial" panose="020B0604020202020204" pitchFamily="34" charset="0"/>
              <a:buChar char="•"/>
            </a:pPr>
            <a:r>
              <a:rPr lang="ja-JP" altLang="en-US" sz="1800" b="0" dirty="0" smtClean="0">
                <a:latin typeface="メイリオ" panose="020B0604030504040204" pitchFamily="50" charset="-128"/>
              </a:rPr>
              <a:t>定期的な研修（年１回以上）の開催</a:t>
            </a:r>
            <a:endParaRPr lang="en-US" altLang="ja-JP" sz="1800" b="0" dirty="0" smtClean="0">
              <a:latin typeface="メイリオ" panose="020B0604030504040204" pitchFamily="50" charset="-128"/>
            </a:endParaRPr>
          </a:p>
        </p:txBody>
      </p:sp>
      <p:sp>
        <p:nvSpPr>
          <p:cNvPr id="14" name="AutoShape 5"/>
          <p:cNvSpPr>
            <a:spLocks noChangeArrowheads="1"/>
          </p:cNvSpPr>
          <p:nvPr/>
        </p:nvSpPr>
        <p:spPr bwMode="auto">
          <a:xfrm>
            <a:off x="1568624" y="4975100"/>
            <a:ext cx="4150259" cy="339324"/>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eaLnBrk="1" hangingPunct="1">
              <a:lnSpc>
                <a:spcPct val="130000"/>
              </a:lnSpc>
              <a:spcBef>
                <a:spcPct val="80000"/>
              </a:spcBef>
              <a:buClr>
                <a:srgbClr val="0071BC"/>
              </a:buClr>
              <a:buFont typeface="Arial" panose="020B0604020202020204" pitchFamily="34" charset="0"/>
              <a:buChar char="•"/>
            </a:pPr>
            <a:r>
              <a:rPr lang="ja-JP" altLang="en-US" sz="1800" b="0" dirty="0" smtClean="0">
                <a:latin typeface="メイリオ" panose="020B0604030504040204" pitchFamily="50" charset="-128"/>
              </a:rPr>
              <a:t>新規採用時に感染対策の実施</a:t>
            </a:r>
            <a:endParaRPr lang="en-US" altLang="ja-JP" sz="1800" b="0" dirty="0" smtClean="0">
              <a:latin typeface="メイリオ" panose="020B0604030504040204" pitchFamily="50" charset="-128"/>
            </a:endParaRPr>
          </a:p>
        </p:txBody>
      </p:sp>
      <p:sp>
        <p:nvSpPr>
          <p:cNvPr id="2" name="右中かっこ 1"/>
          <p:cNvSpPr/>
          <p:nvPr/>
        </p:nvSpPr>
        <p:spPr bwMode="auto">
          <a:xfrm>
            <a:off x="5802112" y="4661575"/>
            <a:ext cx="122995" cy="552373"/>
          </a:xfrm>
          <a:prstGeom prst="rightBrace">
            <a:avLst/>
          </a:prstGeom>
          <a:ln>
            <a:solidFill>
              <a:srgbClr val="4D4D4D"/>
            </a:solidFill>
          </a:ln>
          <a:extLst/>
        </p:spPr>
        <p:style>
          <a:lnRef idx="1">
            <a:schemeClr val="dk1"/>
          </a:lnRef>
          <a:fillRef idx="0">
            <a:schemeClr val="dk1"/>
          </a:fillRef>
          <a:effectRef idx="0">
            <a:schemeClr val="dk1"/>
          </a:effectRef>
          <a:fontRef idx="minor">
            <a:schemeClr val="tx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40000"/>
              </a:lnSpc>
              <a:spcBef>
                <a:spcPct val="10000"/>
              </a:spcBef>
              <a:spcAft>
                <a:spcPct val="0"/>
              </a:spcAft>
              <a:buClrTx/>
              <a:buSzTx/>
              <a:buFontTx/>
              <a:buNone/>
              <a:tabLst/>
            </a:pPr>
            <a:endPara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endParaRPr>
          </a:p>
        </p:txBody>
      </p:sp>
      <p:sp>
        <p:nvSpPr>
          <p:cNvPr id="15" name="AutoShape 5"/>
          <p:cNvSpPr>
            <a:spLocks noChangeArrowheads="1"/>
          </p:cNvSpPr>
          <p:nvPr/>
        </p:nvSpPr>
        <p:spPr bwMode="auto">
          <a:xfrm>
            <a:off x="6135417" y="4757711"/>
            <a:ext cx="1390384" cy="360099"/>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eaLnBrk="1" hangingPunct="1">
              <a:lnSpc>
                <a:spcPct val="130000"/>
              </a:lnSpc>
              <a:spcBef>
                <a:spcPct val="80000"/>
              </a:spcBef>
              <a:buClr>
                <a:srgbClr val="0071BC"/>
              </a:buClr>
            </a:pPr>
            <a:r>
              <a:rPr lang="ja-JP" altLang="en-US" sz="1800" b="0" dirty="0" smtClean="0">
                <a:latin typeface="メイリオ" panose="020B0604030504040204" pitchFamily="50" charset="-128"/>
              </a:rPr>
              <a:t>が望ましい</a:t>
            </a:r>
            <a:endParaRPr lang="en-US" altLang="ja-JP" sz="1800" b="0" dirty="0" smtClean="0">
              <a:latin typeface="メイリオ" panose="020B0604030504040204" pitchFamily="50" charset="-128"/>
            </a:endParaRPr>
          </a:p>
        </p:txBody>
      </p:sp>
    </p:spTree>
  </p:cSld>
  <p:clrMapOvr>
    <a:masterClrMapping/>
  </p:clrMapOvr>
  <mc:AlternateContent xmlns:mc="http://schemas.openxmlformats.org/markup-compatibility/2006">
    <mc:Choice xmlns:p14="http://schemas.microsoft.com/office/powerpoint/2010/main" Requires="p14">
      <p:transition spd="slow" p14:dur="2000" advTm="398"/>
    </mc:Choice>
    <mc:Fallback>
      <p:transition spd="slow" advTm="39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nchor="ctr"/>
          <a:lstStyle/>
          <a:p>
            <a:pPr algn="just" eaLnBrk="1" hangingPunct="1">
              <a:lnSpc>
                <a:spcPct val="130000"/>
              </a:lnSpc>
              <a:spcBef>
                <a:spcPct val="80000"/>
              </a:spcBef>
              <a:buClr>
                <a:srgbClr val="0071BC"/>
              </a:buClr>
            </a:pPr>
            <a:r>
              <a:rPr lang="en-US" altLang="ja-JP" sz="2400" dirty="0" smtClean="0">
                <a:solidFill>
                  <a:srgbClr val="4D4D4D"/>
                </a:solidFill>
              </a:rPr>
              <a:t>1-</a:t>
            </a:r>
            <a:r>
              <a:rPr lang="ja-JP" altLang="en-US" sz="2400" dirty="0" smtClean="0">
                <a:solidFill>
                  <a:srgbClr val="4D4D4D"/>
                </a:solidFill>
              </a:rPr>
              <a:t>①　</a:t>
            </a:r>
            <a:r>
              <a:rPr lang="ja-JP" altLang="en-US" sz="2400" dirty="0">
                <a:latin typeface="メイリオ" panose="020B0604030504040204" pitchFamily="50" charset="-128"/>
              </a:rPr>
              <a:t>感染症や災害への対応力強化</a:t>
            </a:r>
            <a:endParaRPr lang="en-US" altLang="ja-JP" sz="2400" dirty="0">
              <a:latin typeface="メイリオ" panose="020B0604030504040204" pitchFamily="50" charset="-128"/>
            </a:endParaRPr>
          </a:p>
        </p:txBody>
      </p:sp>
      <p:sp>
        <p:nvSpPr>
          <p:cNvPr id="12294" name="AutoShape 5"/>
          <p:cNvSpPr>
            <a:spLocks noChangeArrowheads="1"/>
          </p:cNvSpPr>
          <p:nvPr/>
        </p:nvSpPr>
        <p:spPr bwMode="auto">
          <a:xfrm>
            <a:off x="949325" y="1880828"/>
            <a:ext cx="8064500" cy="4032642"/>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just" eaLnBrk="1" hangingPunct="1">
              <a:lnSpc>
                <a:spcPct val="130000"/>
              </a:lnSpc>
              <a:spcBef>
                <a:spcPct val="80000"/>
              </a:spcBef>
              <a:buClr>
                <a:srgbClr val="0071BC"/>
              </a:buClr>
              <a:buFont typeface="Wingdings" panose="05000000000000000000" pitchFamily="2" charset="2"/>
              <a:buChar char="l"/>
            </a:pPr>
            <a:r>
              <a:rPr lang="ja-JP" altLang="en-US" sz="2000" dirty="0" smtClean="0">
                <a:latin typeface="メイリオ" panose="020B0604030504040204" pitchFamily="50" charset="-128"/>
              </a:rPr>
              <a:t>感染症</a:t>
            </a:r>
            <a:r>
              <a:rPr lang="ja-JP" altLang="en-US" sz="2000" b="0" dirty="0" smtClean="0">
                <a:latin typeface="メイリオ" panose="020B0604030504040204" pitchFamily="50" charset="-128"/>
              </a:rPr>
              <a:t>や</a:t>
            </a:r>
            <a:r>
              <a:rPr lang="ja-JP" altLang="en-US" sz="2000" dirty="0" smtClean="0">
                <a:latin typeface="メイリオ" panose="020B0604030504040204" pitchFamily="50" charset="-128"/>
              </a:rPr>
              <a:t>災害</a:t>
            </a:r>
            <a:r>
              <a:rPr lang="ja-JP" altLang="en-US" sz="2000" b="0" dirty="0" smtClean="0">
                <a:latin typeface="メイリオ" panose="020B0604030504040204" pitchFamily="50" charset="-128"/>
              </a:rPr>
              <a:t>が発生した場合であっても、必要な介護サービスが継続的に提供できるよう</a:t>
            </a:r>
            <a:r>
              <a:rPr lang="ja-JP" altLang="en-US" sz="2000" dirty="0" smtClean="0">
                <a:latin typeface="メイリオ" panose="020B0604030504040204" pitchFamily="50" charset="-128"/>
              </a:rPr>
              <a:t>業務継続に向けた計画（</a:t>
            </a:r>
            <a:r>
              <a:rPr lang="en-US" altLang="ja-JP" sz="2000" dirty="0" smtClean="0">
                <a:latin typeface="メイリオ" panose="020B0604030504040204" pitchFamily="50" charset="-128"/>
              </a:rPr>
              <a:t>BCP)</a:t>
            </a:r>
            <a:r>
              <a:rPr lang="ja-JP" altLang="en-US" sz="2000" dirty="0" smtClean="0">
                <a:latin typeface="メイリオ" panose="020B0604030504040204" pitchFamily="50" charset="-128"/>
              </a:rPr>
              <a:t>等の策定、研修の実施、訓練の実施等を義務付け</a:t>
            </a:r>
            <a:r>
              <a:rPr lang="ja-JP" altLang="en-US" sz="1800" b="0" dirty="0" smtClean="0">
                <a:latin typeface="メイリオ" panose="020B0604030504040204" pitchFamily="50" charset="-128"/>
              </a:rPr>
              <a:t>（居宅基準第</a:t>
            </a:r>
            <a:r>
              <a:rPr lang="en-US" altLang="ja-JP" sz="1800" b="0" dirty="0" smtClean="0">
                <a:latin typeface="メイリオ" panose="020B0604030504040204" pitchFamily="50" charset="-128"/>
              </a:rPr>
              <a:t>30</a:t>
            </a:r>
            <a:r>
              <a:rPr lang="ja-JP" altLang="en-US" sz="1800" b="0" dirty="0" smtClean="0">
                <a:latin typeface="メイリオ" panose="020B0604030504040204" pitchFamily="50" charset="-128"/>
              </a:rPr>
              <a:t>条の</a:t>
            </a:r>
            <a:r>
              <a:rPr lang="en-US" altLang="ja-JP" sz="1800" b="0" dirty="0" smtClean="0">
                <a:latin typeface="メイリオ" panose="020B0604030504040204" pitchFamily="50" charset="-128"/>
              </a:rPr>
              <a:t>2</a:t>
            </a:r>
            <a:r>
              <a:rPr lang="ja-JP" altLang="en-US" sz="1800" b="0" dirty="0" smtClean="0">
                <a:latin typeface="メイリオ" panose="020B0604030504040204" pitchFamily="50" charset="-128"/>
              </a:rPr>
              <a:t>）</a:t>
            </a:r>
            <a:endParaRPr lang="en-US" altLang="ja-JP" sz="2000" b="0" dirty="0" smtClean="0">
              <a:latin typeface="メイリオ" panose="020B0604030504040204" pitchFamily="50" charset="-128"/>
            </a:endParaRPr>
          </a:p>
          <a:p>
            <a:pPr algn="just" eaLnBrk="1" hangingPunct="1">
              <a:lnSpc>
                <a:spcPct val="130000"/>
              </a:lnSpc>
              <a:spcBef>
                <a:spcPct val="80000"/>
              </a:spcBef>
              <a:buClr>
                <a:srgbClr val="0071BC"/>
              </a:buClr>
              <a:buFont typeface="Wingdings" panose="05000000000000000000" pitchFamily="2" charset="2"/>
              <a:buChar char="l"/>
            </a:pPr>
            <a:r>
              <a:rPr lang="ja-JP" altLang="en-US" sz="2000" dirty="0" smtClean="0">
                <a:latin typeface="メイリオ" panose="020B0604030504040204" pitchFamily="50" charset="-128"/>
              </a:rPr>
              <a:t>３年間の経過措置期間</a:t>
            </a:r>
            <a:r>
              <a:rPr lang="ja-JP" altLang="en-US" sz="2000" b="0" dirty="0" smtClean="0">
                <a:latin typeface="メイリオ" panose="020B0604030504040204" pitchFamily="50" charset="-128"/>
              </a:rPr>
              <a:t>あり</a:t>
            </a:r>
            <a:endParaRPr lang="en-US" altLang="ja-JP" sz="2000" b="0" dirty="0" smtClean="0">
              <a:latin typeface="メイリオ" panose="020B0604030504040204" pitchFamily="50" charset="-128"/>
            </a:endParaRPr>
          </a:p>
          <a:p>
            <a:pPr eaLnBrk="1" hangingPunct="1">
              <a:lnSpc>
                <a:spcPct val="130000"/>
              </a:lnSpc>
              <a:spcBef>
                <a:spcPct val="80000"/>
              </a:spcBef>
              <a:buClr>
                <a:srgbClr val="0071BC"/>
              </a:buClr>
              <a:buFont typeface="Wingdings" panose="05000000000000000000" pitchFamily="2" charset="2"/>
              <a:buChar char="l"/>
            </a:pPr>
            <a:r>
              <a:rPr lang="ja-JP" altLang="en-US" sz="2000" b="0" dirty="0" smtClean="0">
                <a:latin typeface="メイリオ" panose="020B0604030504040204" pitchFamily="50" charset="-128"/>
              </a:rPr>
              <a:t>（参考）</a:t>
            </a:r>
            <a:r>
              <a:rPr lang="ja-JP" altLang="en-US" sz="2000" b="0" dirty="0" smtClean="0">
                <a:latin typeface="メイリオ" panose="020B0604030504040204" pitchFamily="50" charset="-128"/>
                <a:hlinkClick r:id="rId2"/>
              </a:rPr>
              <a:t>新型コロナウイルス感染症発生時の業務継続ガイドライン</a:t>
            </a:r>
            <a:r>
              <a:rPr lang="en-US" altLang="ja-JP" sz="2000" b="0" dirty="0" smtClean="0">
                <a:latin typeface="メイリオ" panose="020B0604030504040204" pitchFamily="50" charset="-128"/>
              </a:rPr>
              <a:t/>
            </a:r>
            <a:br>
              <a:rPr lang="en-US" altLang="ja-JP" sz="2000" b="0" dirty="0" smtClean="0">
                <a:latin typeface="メイリオ" panose="020B0604030504040204" pitchFamily="50" charset="-128"/>
              </a:rPr>
            </a:br>
            <a:r>
              <a:rPr lang="ja-JP" altLang="en-US" sz="2000" b="0" dirty="0" smtClean="0">
                <a:latin typeface="メイリオ" panose="020B0604030504040204" pitchFamily="50" charset="-128"/>
              </a:rPr>
              <a:t>　　　　</a:t>
            </a:r>
            <a:r>
              <a:rPr lang="ja-JP" altLang="en-US" sz="2000" b="0" dirty="0" smtClean="0">
                <a:latin typeface="メイリオ" panose="020B0604030504040204" pitchFamily="50" charset="-128"/>
                <a:hlinkClick r:id="rId3"/>
              </a:rPr>
              <a:t>自然災害発生</a:t>
            </a:r>
            <a:r>
              <a:rPr lang="ja-JP" altLang="en-US" sz="2000" b="0" dirty="0">
                <a:latin typeface="メイリオ" panose="020B0604030504040204" pitchFamily="50" charset="-128"/>
                <a:hlinkClick r:id="rId3"/>
              </a:rPr>
              <a:t>時の感染症発生時の業務継続</a:t>
            </a:r>
            <a:r>
              <a:rPr lang="ja-JP" altLang="en-US" sz="2000" b="0" dirty="0" smtClean="0">
                <a:latin typeface="メイリオ" panose="020B0604030504040204" pitchFamily="50" charset="-128"/>
                <a:hlinkClick r:id="rId3"/>
              </a:rPr>
              <a:t>ガイドライン</a:t>
            </a:r>
            <a:r>
              <a:rPr lang="en-US" altLang="ja-JP" sz="2000" b="0" dirty="0" smtClean="0">
                <a:latin typeface="メイリオ" panose="020B0604030504040204" pitchFamily="50" charset="-128"/>
              </a:rPr>
              <a:t/>
            </a:r>
            <a:br>
              <a:rPr lang="en-US" altLang="ja-JP" sz="2000" b="0" dirty="0" smtClean="0">
                <a:latin typeface="メイリオ" panose="020B0604030504040204" pitchFamily="50" charset="-128"/>
              </a:rPr>
            </a:br>
            <a:r>
              <a:rPr lang="ja-JP" altLang="en-US" sz="2000" b="0" dirty="0">
                <a:latin typeface="メイリオ" panose="020B0604030504040204" pitchFamily="50" charset="-128"/>
              </a:rPr>
              <a:t> </a:t>
            </a:r>
            <a:r>
              <a:rPr lang="ja-JP" altLang="en-US" sz="2000" b="0" dirty="0" smtClean="0">
                <a:latin typeface="メイリオ" panose="020B0604030504040204" pitchFamily="50" charset="-128"/>
              </a:rPr>
              <a:t>           </a:t>
            </a:r>
            <a:r>
              <a:rPr lang="ja-JP" altLang="en-US" sz="2000" b="0" dirty="0" smtClean="0">
                <a:latin typeface="メイリオ" panose="020B0604030504040204" pitchFamily="50" charset="-128"/>
                <a:hlinkClick r:id="rId4"/>
              </a:rPr>
              <a:t>新型</a:t>
            </a:r>
            <a:r>
              <a:rPr lang="ja-JP" altLang="en-US" sz="2000" b="0" dirty="0">
                <a:latin typeface="メイリオ" panose="020B0604030504040204" pitchFamily="50" charset="-128"/>
                <a:hlinkClick r:id="rId4"/>
              </a:rPr>
              <a:t>コロナウイルス感染症</a:t>
            </a:r>
            <a:r>
              <a:rPr lang="en-US" altLang="ja-JP" sz="2000" b="0" dirty="0">
                <a:latin typeface="メイリオ" panose="020B0604030504040204" pitchFamily="50" charset="-128"/>
                <a:hlinkClick r:id="rId4"/>
              </a:rPr>
              <a:t>BCP</a:t>
            </a:r>
            <a:r>
              <a:rPr lang="ja-JP" altLang="en-US" sz="2000" b="0" dirty="0" smtClean="0">
                <a:latin typeface="メイリオ" panose="020B0604030504040204" pitchFamily="50" charset="-128"/>
                <a:hlinkClick r:id="rId4"/>
              </a:rPr>
              <a:t>ひな形</a:t>
            </a:r>
            <a:r>
              <a:rPr lang="en-US" altLang="ja-JP" sz="2000" b="0" dirty="0">
                <a:latin typeface="メイリオ" panose="020B0604030504040204" pitchFamily="50" charset="-128"/>
              </a:rPr>
              <a:t/>
            </a:r>
            <a:br>
              <a:rPr lang="en-US" altLang="ja-JP" sz="2000" b="0" dirty="0">
                <a:latin typeface="メイリオ" panose="020B0604030504040204" pitchFamily="50" charset="-128"/>
              </a:rPr>
            </a:br>
            <a:r>
              <a:rPr lang="ja-JP" altLang="en-US" sz="2000" b="0" dirty="0" smtClean="0">
                <a:latin typeface="メイリオ" panose="020B0604030504040204" pitchFamily="50" charset="-128"/>
              </a:rPr>
              <a:t>　　　</a:t>
            </a:r>
            <a:r>
              <a:rPr lang="ja-JP" altLang="en-US" sz="2000" b="0" dirty="0">
                <a:latin typeface="メイリオ" panose="020B0604030504040204" pitchFamily="50" charset="-128"/>
              </a:rPr>
              <a:t>　</a:t>
            </a:r>
            <a:r>
              <a:rPr lang="ja-JP" altLang="en-US" sz="2000" b="0" dirty="0">
                <a:latin typeface="メイリオ" panose="020B0604030504040204" pitchFamily="50" charset="-128"/>
                <a:hlinkClick r:id="rId5"/>
              </a:rPr>
              <a:t>自然災害</a:t>
            </a:r>
            <a:r>
              <a:rPr lang="en-US" altLang="ja-JP" sz="2000" b="0" dirty="0">
                <a:latin typeface="メイリオ" panose="020B0604030504040204" pitchFamily="50" charset="-128"/>
                <a:hlinkClick r:id="rId5"/>
              </a:rPr>
              <a:t>BCP</a:t>
            </a:r>
            <a:r>
              <a:rPr lang="ja-JP" altLang="en-US" sz="2000" b="0" dirty="0" smtClean="0">
                <a:latin typeface="メイリオ" panose="020B0604030504040204" pitchFamily="50" charset="-128"/>
                <a:hlinkClick r:id="rId5"/>
              </a:rPr>
              <a:t>ひな形</a:t>
            </a:r>
            <a:endParaRPr lang="en-US" altLang="ja-JP" sz="2000" b="0" dirty="0" smtClean="0">
              <a:latin typeface="メイリオ" panose="020B0604030504040204" pitchFamily="50" charset="-128"/>
            </a:endParaRPr>
          </a:p>
          <a:p>
            <a:pPr marL="0" indent="0" algn="just" eaLnBrk="1" hangingPunct="1">
              <a:lnSpc>
                <a:spcPct val="130000"/>
              </a:lnSpc>
              <a:spcBef>
                <a:spcPct val="80000"/>
              </a:spcBef>
              <a:buClr>
                <a:srgbClr val="0071BC"/>
              </a:buClr>
            </a:pPr>
            <a:r>
              <a:rPr lang="ja-JP" altLang="en-US" sz="1050" b="0" dirty="0" smtClean="0">
                <a:latin typeface="メイリオ" panose="020B0604030504040204" pitchFamily="50" charset="-128"/>
              </a:rPr>
              <a:t>掲載場所：</a:t>
            </a:r>
            <a:r>
              <a:rPr lang="en-US" altLang="ja-JP" sz="1050" b="0" dirty="0" smtClean="0">
                <a:latin typeface="メイリオ" panose="020B0604030504040204" pitchFamily="50" charset="-128"/>
                <a:hlinkClick r:id="rId6"/>
              </a:rPr>
              <a:t>https://www.mhlw.go.jp/stf/seisakunitsuite/bunya/hukushi_kaigo/kaigo_koureisha/taisakumatome_13635.html</a:t>
            </a:r>
            <a:endParaRPr lang="en-US" altLang="ja-JP" sz="2000" b="0" dirty="0" smtClean="0">
              <a:latin typeface="メイリオ" panose="020B0604030504040204" pitchFamily="50" charset="-128"/>
            </a:endParaRPr>
          </a:p>
        </p:txBody>
      </p:sp>
      <p:sp>
        <p:nvSpPr>
          <p:cNvPr id="10"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4</a:t>
            </a:fld>
            <a:endParaRPr lang="en-US" altLang="ja-JP" sz="2400" dirty="0">
              <a:latin typeface="+mn-lt"/>
            </a:endParaRPr>
          </a:p>
        </p:txBody>
      </p:sp>
      <p:sp>
        <p:nvSpPr>
          <p:cNvPr id="13" name="AutoShape 7"/>
          <p:cNvSpPr>
            <a:spLocks noChangeArrowheads="1"/>
          </p:cNvSpPr>
          <p:nvPr/>
        </p:nvSpPr>
        <p:spPr bwMode="auto">
          <a:xfrm>
            <a:off x="776536" y="1005389"/>
            <a:ext cx="3751648" cy="515399"/>
          </a:xfrm>
          <a:prstGeom prst="roundRect">
            <a:avLst>
              <a:gd name="adj" fmla="val 13384"/>
            </a:avLst>
          </a:prstGeom>
          <a:solidFill>
            <a:srgbClr val="0071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2000" dirty="0" smtClean="0">
                <a:solidFill>
                  <a:srgbClr val="FFFFFF"/>
                </a:solidFill>
                <a:latin typeface="メイリオ" panose="020B0604030504040204" pitchFamily="50" charset="-128"/>
              </a:rPr>
              <a:t>業務継続に向けた取組の強化</a:t>
            </a:r>
            <a:endParaRPr lang="ja-JP" altLang="en-US" sz="2000" dirty="0">
              <a:solidFill>
                <a:srgbClr val="FFFFFF"/>
              </a:solidFill>
              <a:latin typeface="メイリオ" panose="020B0604030504040204" pitchFamily="50" charset="-128"/>
            </a:endParaRPr>
          </a:p>
        </p:txBody>
      </p:sp>
      <p:sp>
        <p:nvSpPr>
          <p:cNvPr id="17" name="AutoShape 7"/>
          <p:cNvSpPr>
            <a:spLocks noChangeArrowheads="1"/>
          </p:cNvSpPr>
          <p:nvPr/>
        </p:nvSpPr>
        <p:spPr bwMode="auto">
          <a:xfrm>
            <a:off x="4806517" y="1068861"/>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18" name="AutoShape 7"/>
          <p:cNvSpPr>
            <a:spLocks noChangeArrowheads="1"/>
          </p:cNvSpPr>
          <p:nvPr/>
        </p:nvSpPr>
        <p:spPr bwMode="auto">
          <a:xfrm>
            <a:off x="6033120" y="1068861"/>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19" name="AutoShape 7"/>
          <p:cNvSpPr>
            <a:spLocks noChangeArrowheads="1"/>
          </p:cNvSpPr>
          <p:nvPr/>
        </p:nvSpPr>
        <p:spPr bwMode="auto">
          <a:xfrm>
            <a:off x="7264753" y="1068861"/>
            <a:ext cx="1123621"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訪問リハ</a:t>
            </a:r>
            <a:endParaRPr lang="ja-JP" altLang="en-US" sz="1400" dirty="0">
              <a:solidFill>
                <a:srgbClr val="FFFFFF"/>
              </a:solidFill>
              <a:latin typeface="メイリオ" panose="020B0604030504040204" pitchFamily="50" charset="-128"/>
            </a:endParaRPr>
          </a:p>
        </p:txBody>
      </p:sp>
    </p:spTree>
    <p:extLst>
      <p:ext uri="{BB962C8B-B14F-4D97-AF65-F5344CB8AC3E}">
        <p14:creationId xmlns:p14="http://schemas.microsoft.com/office/powerpoint/2010/main" val="464886543"/>
      </p:ext>
    </p:extLst>
  </p:cSld>
  <p:clrMapOvr>
    <a:masterClrMapping/>
  </p:clrMapOvr>
  <mc:AlternateContent xmlns:mc="http://schemas.openxmlformats.org/markup-compatibility/2006">
    <mc:Choice xmlns:p14="http://schemas.microsoft.com/office/powerpoint/2010/main" Requires="p14">
      <p:transition spd="slow" p14:dur="2000" advTm="345"/>
    </mc:Choice>
    <mc:Fallback>
      <p:transition spd="slow" advTm="34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nchor="ctr"/>
          <a:lstStyle/>
          <a:p>
            <a:pPr eaLnBrk="1" hangingPunct="1"/>
            <a:r>
              <a:rPr lang="en-US" altLang="ja-JP" sz="2400" dirty="0" smtClean="0">
                <a:solidFill>
                  <a:srgbClr val="4D4D4D"/>
                </a:solidFill>
              </a:rPr>
              <a:t>1-</a:t>
            </a:r>
            <a:r>
              <a:rPr lang="ja-JP" altLang="en-US" sz="2400" dirty="0" smtClean="0">
                <a:solidFill>
                  <a:srgbClr val="4D4D4D"/>
                </a:solidFill>
              </a:rPr>
              <a:t>②　地域包括ケアシステムの推進</a:t>
            </a:r>
          </a:p>
        </p:txBody>
      </p:sp>
      <p:sp>
        <p:nvSpPr>
          <p:cNvPr id="13315" name="AutoShape 5"/>
          <p:cNvSpPr>
            <a:spLocks noChangeArrowheads="1"/>
          </p:cNvSpPr>
          <p:nvPr/>
        </p:nvSpPr>
        <p:spPr bwMode="auto">
          <a:xfrm>
            <a:off x="954088" y="1658938"/>
            <a:ext cx="8064500" cy="377026"/>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(1) </a:t>
            </a:r>
            <a:r>
              <a:rPr lang="ja-JP" altLang="en-US" sz="2000" b="0" dirty="0" smtClean="0">
                <a:latin typeface="メイリオ" panose="020B0604030504040204" pitchFamily="50" charset="-128"/>
              </a:rPr>
              <a:t>認知症専門ケア加算の新設</a:t>
            </a:r>
            <a:endParaRPr lang="en-US" altLang="ja-JP" sz="2000" b="0" dirty="0" smtClean="0">
              <a:latin typeface="メイリオ" panose="020B0604030504040204" pitchFamily="50" charset="-128"/>
            </a:endParaRPr>
          </a:p>
        </p:txBody>
      </p:sp>
      <p:sp>
        <p:nvSpPr>
          <p:cNvPr id="13316" name="AutoShape 7"/>
          <p:cNvSpPr>
            <a:spLocks noChangeArrowheads="1"/>
          </p:cNvSpPr>
          <p:nvPr/>
        </p:nvSpPr>
        <p:spPr bwMode="auto">
          <a:xfrm>
            <a:off x="949325" y="980551"/>
            <a:ext cx="3103575" cy="515399"/>
          </a:xfrm>
          <a:prstGeom prst="roundRect">
            <a:avLst>
              <a:gd name="adj" fmla="val 13384"/>
            </a:avLst>
          </a:prstGeom>
          <a:solidFill>
            <a:srgbClr val="0071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2000" dirty="0" smtClean="0">
                <a:solidFill>
                  <a:srgbClr val="FFFFFF"/>
                </a:solidFill>
                <a:latin typeface="メイリオ" panose="020B0604030504040204" pitchFamily="50" charset="-128"/>
              </a:rPr>
              <a:t>看取りへの対応の充実</a:t>
            </a:r>
            <a:endParaRPr lang="ja-JP" altLang="en-US" sz="2000" dirty="0">
              <a:solidFill>
                <a:srgbClr val="FFFFFF"/>
              </a:solidFill>
              <a:latin typeface="メイリオ" panose="020B0604030504040204" pitchFamily="50" charset="-128"/>
            </a:endParaRPr>
          </a:p>
        </p:txBody>
      </p:sp>
      <p:sp>
        <p:nvSpPr>
          <p:cNvPr id="6"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5</a:t>
            </a:fld>
            <a:endParaRPr lang="en-US" altLang="ja-JP" sz="2400" dirty="0">
              <a:latin typeface="+mn-lt"/>
            </a:endParaRPr>
          </a:p>
        </p:txBody>
      </p:sp>
      <p:sp>
        <p:nvSpPr>
          <p:cNvPr id="10" name="AutoShape 5"/>
          <p:cNvSpPr>
            <a:spLocks noChangeArrowheads="1"/>
          </p:cNvSpPr>
          <p:nvPr/>
        </p:nvSpPr>
        <p:spPr bwMode="auto">
          <a:xfrm>
            <a:off x="1360097" y="3451415"/>
            <a:ext cx="8100900" cy="301621"/>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1600" b="0" dirty="0" smtClean="0">
                <a:latin typeface="メイリオ" panose="020B0604030504040204" pitchFamily="50" charset="-128"/>
              </a:rPr>
              <a:t>※</a:t>
            </a:r>
            <a:r>
              <a:rPr lang="ja-JP" altLang="en-US" sz="1600" b="0" dirty="0" smtClean="0">
                <a:latin typeface="メイリオ" panose="020B0604030504040204" pitchFamily="50" charset="-128"/>
              </a:rPr>
              <a:t>研修の受講状況等、認知症に係る取組状況の公表</a:t>
            </a:r>
            <a:r>
              <a:rPr lang="en-US" altLang="ja-JP" sz="1600" b="0" dirty="0" smtClean="0">
                <a:latin typeface="メイリオ" panose="020B0604030504040204" pitchFamily="50" charset="-128"/>
              </a:rPr>
              <a:t>(</a:t>
            </a:r>
            <a:r>
              <a:rPr lang="ja-JP" altLang="en-US" sz="1600" b="0" dirty="0" smtClean="0">
                <a:latin typeface="メイリオ" panose="020B0604030504040204" pitchFamily="50" charset="-128"/>
              </a:rPr>
              <a:t>介護サービス情報公表制度</a:t>
            </a:r>
            <a:r>
              <a:rPr lang="en-US" altLang="ja-JP" sz="1600" b="0" dirty="0" smtClean="0">
                <a:latin typeface="メイリオ" panose="020B0604030504040204" pitchFamily="50" charset="-128"/>
              </a:rPr>
              <a:t>)</a:t>
            </a:r>
            <a:endParaRPr lang="ja-JP" altLang="en-US" sz="1600" b="0" dirty="0">
              <a:latin typeface="メイリオ" panose="020B0604030504040204" pitchFamily="50" charset="-128"/>
            </a:endParaRPr>
          </a:p>
        </p:txBody>
      </p:sp>
      <p:sp>
        <p:nvSpPr>
          <p:cNvPr id="14" name="AutoShape 5"/>
          <p:cNvSpPr>
            <a:spLocks noChangeArrowheads="1"/>
          </p:cNvSpPr>
          <p:nvPr/>
        </p:nvSpPr>
        <p:spPr bwMode="auto">
          <a:xfrm>
            <a:off x="949325" y="4121274"/>
            <a:ext cx="8064500" cy="377026"/>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(3) </a:t>
            </a:r>
            <a:r>
              <a:rPr lang="ja-JP" altLang="en-US" sz="2000" b="0" dirty="0" smtClean="0"/>
              <a:t>認知症</a:t>
            </a:r>
            <a:r>
              <a:rPr lang="ja-JP" altLang="en-US" sz="2000" b="0" dirty="0"/>
              <a:t>介護基礎研修の</a:t>
            </a:r>
            <a:r>
              <a:rPr lang="ja-JP" altLang="en-US" sz="2000" b="0" dirty="0" smtClean="0"/>
              <a:t>受講義務づけ</a:t>
            </a:r>
            <a:endParaRPr lang="en-US" altLang="ja-JP" sz="2000" b="0" dirty="0" smtClean="0">
              <a:latin typeface="メイリオ" panose="020B0604030504040204" pitchFamily="50" charset="-128"/>
            </a:endParaRPr>
          </a:p>
        </p:txBody>
      </p:sp>
      <p:sp>
        <p:nvSpPr>
          <p:cNvPr id="16" name="AutoShape 7"/>
          <p:cNvSpPr>
            <a:spLocks noChangeArrowheads="1"/>
          </p:cNvSpPr>
          <p:nvPr/>
        </p:nvSpPr>
        <p:spPr bwMode="auto">
          <a:xfrm>
            <a:off x="5763756" y="2871105"/>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17" name="AutoShape 7"/>
          <p:cNvSpPr>
            <a:spLocks noChangeArrowheads="1"/>
          </p:cNvSpPr>
          <p:nvPr/>
        </p:nvSpPr>
        <p:spPr bwMode="auto">
          <a:xfrm>
            <a:off x="6990359" y="2871105"/>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18" name="AutoShape 7"/>
          <p:cNvSpPr>
            <a:spLocks noChangeArrowheads="1"/>
          </p:cNvSpPr>
          <p:nvPr/>
        </p:nvSpPr>
        <p:spPr bwMode="auto">
          <a:xfrm>
            <a:off x="8221992" y="2871105"/>
            <a:ext cx="1123621"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訪問リハ</a:t>
            </a:r>
            <a:endParaRPr lang="ja-JP" altLang="en-US" sz="1400" dirty="0">
              <a:solidFill>
                <a:srgbClr val="FFFFFF"/>
              </a:solidFill>
              <a:latin typeface="メイリオ" panose="020B0604030504040204" pitchFamily="50" charset="-128"/>
            </a:endParaRPr>
          </a:p>
        </p:txBody>
      </p:sp>
      <p:sp>
        <p:nvSpPr>
          <p:cNvPr id="19" name="AutoShape 7"/>
          <p:cNvSpPr>
            <a:spLocks noChangeArrowheads="1"/>
          </p:cNvSpPr>
          <p:nvPr/>
        </p:nvSpPr>
        <p:spPr bwMode="auto">
          <a:xfrm>
            <a:off x="5763756" y="1639211"/>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20" name="AutoShape 7"/>
          <p:cNvSpPr>
            <a:spLocks noChangeArrowheads="1"/>
          </p:cNvSpPr>
          <p:nvPr/>
        </p:nvSpPr>
        <p:spPr bwMode="auto">
          <a:xfrm>
            <a:off x="6990359" y="1639211"/>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21" name="AutoShape 7"/>
          <p:cNvSpPr>
            <a:spLocks noChangeArrowheads="1"/>
          </p:cNvSpPr>
          <p:nvPr/>
        </p:nvSpPr>
        <p:spPr bwMode="auto">
          <a:xfrm>
            <a:off x="6990359" y="4102273"/>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22" name="AutoShape 5"/>
          <p:cNvSpPr>
            <a:spLocks noChangeArrowheads="1"/>
          </p:cNvSpPr>
          <p:nvPr/>
        </p:nvSpPr>
        <p:spPr bwMode="auto">
          <a:xfrm>
            <a:off x="1360097" y="4617132"/>
            <a:ext cx="8100900" cy="301621"/>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1600" b="0" dirty="0" smtClean="0">
                <a:latin typeface="メイリオ" panose="020B0604030504040204" pitchFamily="50" charset="-128"/>
              </a:rPr>
              <a:t>※</a:t>
            </a:r>
            <a:r>
              <a:rPr lang="ja-JP" altLang="en-US" sz="1600" b="0" dirty="0" smtClean="0">
                <a:latin typeface="メイリオ" panose="020B0604030504040204" pitchFamily="50" charset="-128"/>
              </a:rPr>
              <a:t>３年の経過措置期間あり。新入職員の受講も</a:t>
            </a:r>
            <a:r>
              <a:rPr lang="en-US" altLang="ja-JP" sz="1600" b="0" dirty="0" smtClean="0">
                <a:latin typeface="メイリオ" panose="020B0604030504040204" pitchFamily="50" charset="-128"/>
              </a:rPr>
              <a:t>1</a:t>
            </a:r>
            <a:r>
              <a:rPr lang="ja-JP" altLang="en-US" sz="1600" b="0" dirty="0" smtClean="0">
                <a:latin typeface="メイリオ" panose="020B0604030504040204" pitchFamily="50" charset="-128"/>
              </a:rPr>
              <a:t>年の猶予期間あり。</a:t>
            </a:r>
            <a:endParaRPr lang="ja-JP" altLang="en-US" sz="1600" b="0" dirty="0">
              <a:latin typeface="メイリオ" panose="020B0604030504040204" pitchFamily="50" charset="-128"/>
            </a:endParaRPr>
          </a:p>
        </p:txBody>
      </p:sp>
      <p:sp>
        <p:nvSpPr>
          <p:cNvPr id="23" name="AutoShape 5"/>
          <p:cNvSpPr>
            <a:spLocks noChangeArrowheads="1"/>
          </p:cNvSpPr>
          <p:nvPr/>
        </p:nvSpPr>
        <p:spPr bwMode="auto">
          <a:xfrm>
            <a:off x="959459" y="5352443"/>
            <a:ext cx="8064500" cy="40011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(4) </a:t>
            </a:r>
            <a:r>
              <a:rPr lang="en-US" altLang="ja-JP" sz="2000" b="0" dirty="0" smtClean="0"/>
              <a:t>2</a:t>
            </a:r>
            <a:r>
              <a:rPr lang="ja-JP" altLang="en-US" sz="2000" b="0" dirty="0" smtClean="0"/>
              <a:t>時間ルール（</a:t>
            </a:r>
            <a:r>
              <a:rPr lang="en-US" altLang="ja-JP" sz="2000" b="0" dirty="0" smtClean="0"/>
              <a:t>2</a:t>
            </a:r>
            <a:r>
              <a:rPr lang="ja-JP" altLang="en-US" sz="2000" b="0" dirty="0" smtClean="0"/>
              <a:t>時間未満の間隔のサービス提供は所要時間を合算</a:t>
            </a:r>
            <a:endParaRPr lang="en-US" altLang="ja-JP" sz="2000" b="0" dirty="0" smtClean="0"/>
          </a:p>
        </p:txBody>
      </p:sp>
      <p:sp>
        <p:nvSpPr>
          <p:cNvPr id="24" name="AutoShape 7"/>
          <p:cNvSpPr>
            <a:spLocks noChangeArrowheads="1"/>
          </p:cNvSpPr>
          <p:nvPr/>
        </p:nvSpPr>
        <p:spPr bwMode="auto">
          <a:xfrm>
            <a:off x="5766720" y="5769277"/>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27" name="AutoShape 5"/>
          <p:cNvSpPr>
            <a:spLocks noChangeArrowheads="1"/>
          </p:cNvSpPr>
          <p:nvPr/>
        </p:nvSpPr>
        <p:spPr bwMode="auto">
          <a:xfrm>
            <a:off x="1360097" y="5716270"/>
            <a:ext cx="8064500" cy="377026"/>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ja-JP" altLang="en-US" sz="2000" b="0" dirty="0"/>
              <a:t>すること）の弾力化（看取り期）</a:t>
            </a:r>
            <a:endParaRPr lang="en-US" altLang="ja-JP" sz="2000" b="0" dirty="0"/>
          </a:p>
        </p:txBody>
      </p:sp>
      <p:sp>
        <p:nvSpPr>
          <p:cNvPr id="28" name="AutoShape 5"/>
          <p:cNvSpPr>
            <a:spLocks noChangeArrowheads="1"/>
          </p:cNvSpPr>
          <p:nvPr/>
        </p:nvSpPr>
        <p:spPr bwMode="auto">
          <a:xfrm>
            <a:off x="959459" y="2890106"/>
            <a:ext cx="8064500" cy="377026"/>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a:latin typeface="メイリオ" panose="020B0604030504040204" pitchFamily="50" charset="-128"/>
              </a:rPr>
              <a:t>(2) </a:t>
            </a:r>
            <a:r>
              <a:rPr lang="ja-JP" altLang="en-US" sz="2000" b="0" dirty="0">
                <a:latin typeface="メイリオ" panose="020B0604030504040204" pitchFamily="50" charset="-128"/>
              </a:rPr>
              <a:t>認知症に係る取組の情報公表の推進</a:t>
            </a:r>
            <a:endParaRPr lang="en-US" altLang="ja-JP" sz="2000" b="0" dirty="0">
              <a:latin typeface="メイリオ" panose="020B0604030504040204" pitchFamily="50" charset="-128"/>
            </a:endParaRPr>
          </a:p>
        </p:txBody>
      </p:sp>
      <p:sp>
        <p:nvSpPr>
          <p:cNvPr id="29" name="AutoShape 5"/>
          <p:cNvSpPr>
            <a:spLocks noChangeArrowheads="1"/>
          </p:cNvSpPr>
          <p:nvPr/>
        </p:nvSpPr>
        <p:spPr bwMode="auto">
          <a:xfrm>
            <a:off x="1341897" y="2515311"/>
            <a:ext cx="8100900" cy="301621"/>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1600" b="0" dirty="0" smtClean="0">
                <a:latin typeface="メイリオ" panose="020B0604030504040204" pitchFamily="50" charset="-128"/>
              </a:rPr>
              <a:t>※</a:t>
            </a:r>
            <a:r>
              <a:rPr lang="ja-JP" altLang="en-US" sz="1600" b="0" dirty="0" smtClean="0">
                <a:latin typeface="メイリオ" panose="020B0604030504040204" pitchFamily="50" charset="-128"/>
              </a:rPr>
              <a:t>算定要件は既存の他サービスの認知症専門ケア加算と同様。</a:t>
            </a:r>
            <a:endParaRPr lang="ja-JP" altLang="en-US" sz="1600" b="0" dirty="0">
              <a:latin typeface="メイリオ" panose="020B0604030504040204" pitchFamily="50" charset="-128"/>
            </a:endParaRPr>
          </a:p>
        </p:txBody>
      </p:sp>
      <p:sp>
        <p:nvSpPr>
          <p:cNvPr id="30" name="AutoShape 5"/>
          <p:cNvSpPr>
            <a:spLocks noChangeArrowheads="1"/>
          </p:cNvSpPr>
          <p:nvPr/>
        </p:nvSpPr>
        <p:spPr bwMode="auto">
          <a:xfrm>
            <a:off x="1359287" y="2155271"/>
            <a:ext cx="8100900" cy="301621"/>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ja-JP" altLang="en-US" sz="1600" b="0" dirty="0" smtClean="0">
                <a:latin typeface="メイリオ" panose="020B0604030504040204" pitchFamily="50" charset="-128"/>
              </a:rPr>
              <a:t>認知症専門ケア加算（</a:t>
            </a:r>
            <a:r>
              <a:rPr lang="en-US" altLang="ja-JP" sz="1600" b="0" dirty="0" smtClean="0">
                <a:latin typeface="メイリオ" panose="020B0604030504040204" pitchFamily="50" charset="-128"/>
              </a:rPr>
              <a:t>Ⅰ</a:t>
            </a:r>
            <a:r>
              <a:rPr lang="ja-JP" altLang="en-US" sz="1600" b="0" dirty="0" smtClean="0">
                <a:latin typeface="メイリオ" panose="020B0604030504040204" pitchFamily="50" charset="-128"/>
              </a:rPr>
              <a:t>）</a:t>
            </a:r>
            <a:r>
              <a:rPr lang="en-US" altLang="ja-JP" sz="1600" b="0" dirty="0" smtClean="0">
                <a:latin typeface="メイリオ" panose="020B0604030504040204" pitchFamily="50" charset="-128"/>
              </a:rPr>
              <a:t>3</a:t>
            </a:r>
            <a:r>
              <a:rPr lang="ja-JP" altLang="en-US" sz="1600" b="0" dirty="0" smtClean="0">
                <a:latin typeface="メイリオ" panose="020B0604030504040204" pitchFamily="50" charset="-128"/>
              </a:rPr>
              <a:t>単位／日　認知症専門ケア加算（</a:t>
            </a:r>
            <a:r>
              <a:rPr lang="en-US" altLang="ja-JP" sz="1600" b="0" dirty="0" smtClean="0">
                <a:latin typeface="メイリオ" panose="020B0604030504040204" pitchFamily="50" charset="-128"/>
              </a:rPr>
              <a:t>Ⅱ</a:t>
            </a:r>
            <a:r>
              <a:rPr lang="ja-JP" altLang="en-US" sz="1600" b="0" dirty="0" smtClean="0">
                <a:latin typeface="メイリオ" panose="020B0604030504040204" pitchFamily="50" charset="-128"/>
              </a:rPr>
              <a:t>）４単位／日</a:t>
            </a:r>
            <a:endParaRPr lang="ja-JP" altLang="en-US" sz="1600" b="0" dirty="0">
              <a:latin typeface="メイリオ" panose="020B0604030504040204" pitchFamily="50" charset="-128"/>
            </a:endParaRPr>
          </a:p>
        </p:txBody>
      </p:sp>
    </p:spTree>
    <p:extLst>
      <p:ext uri="{BB962C8B-B14F-4D97-AF65-F5344CB8AC3E}">
        <p14:creationId xmlns:p14="http://schemas.microsoft.com/office/powerpoint/2010/main" val="1248861708"/>
      </p:ext>
    </p:extLst>
  </p:cSld>
  <p:clrMapOvr>
    <a:masterClrMapping/>
  </p:clrMapOvr>
  <mc:AlternateContent xmlns:mc="http://schemas.openxmlformats.org/markup-compatibility/2006">
    <mc:Choice xmlns:p14="http://schemas.microsoft.com/office/powerpoint/2010/main" Requires="p14">
      <p:transition spd="slow" p14:dur="2000" advTm="402"/>
    </mc:Choice>
    <mc:Fallback>
      <p:transition spd="slow" advTm="40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角丸四角形 8"/>
          <p:cNvSpPr/>
          <p:nvPr/>
        </p:nvSpPr>
        <p:spPr bwMode="auto">
          <a:xfrm>
            <a:off x="1281004" y="3279045"/>
            <a:ext cx="3708000" cy="1620000"/>
          </a:xfrm>
          <a:prstGeom prst="roundRect">
            <a:avLst>
              <a:gd name="adj" fmla="val 9019"/>
            </a:avLst>
          </a:prstGeom>
          <a:solidFill>
            <a:schemeClr val="bg1">
              <a:lumMod val="85000"/>
            </a:schemeClr>
          </a:solidFill>
          <a:ln>
            <a:noFill/>
          </a:ln>
          <a:effectLs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40000"/>
              </a:lnSpc>
              <a:spcBef>
                <a:spcPct val="10000"/>
              </a:spcBef>
              <a:spcAft>
                <a:spcPct val="0"/>
              </a:spcAft>
              <a:buClrTx/>
              <a:buSzTx/>
              <a:buFontTx/>
              <a:buNone/>
              <a:tabLst/>
            </a:pPr>
            <a:endPara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endParaRPr>
          </a:p>
        </p:txBody>
      </p:sp>
      <p:sp>
        <p:nvSpPr>
          <p:cNvPr id="38" name="角丸四角形 37"/>
          <p:cNvSpPr/>
          <p:nvPr/>
        </p:nvSpPr>
        <p:spPr bwMode="auto">
          <a:xfrm>
            <a:off x="5434585" y="3279045"/>
            <a:ext cx="3708000" cy="1620000"/>
          </a:xfrm>
          <a:prstGeom prst="roundRect">
            <a:avLst>
              <a:gd name="adj" fmla="val 9019"/>
            </a:avLst>
          </a:prstGeom>
          <a:solidFill>
            <a:schemeClr val="bg1">
              <a:lumMod val="85000"/>
            </a:schemeClr>
          </a:solidFill>
          <a:ln>
            <a:noFill/>
          </a:ln>
          <a:effectLs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40000"/>
              </a:lnSpc>
              <a:spcBef>
                <a:spcPct val="10000"/>
              </a:spcBef>
              <a:spcAft>
                <a:spcPct val="0"/>
              </a:spcAft>
              <a:buClrTx/>
              <a:buSzTx/>
              <a:buFontTx/>
              <a:buNone/>
              <a:tabLst/>
            </a:pPr>
            <a:endPara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endParaRPr>
          </a:p>
        </p:txBody>
      </p:sp>
      <p:sp>
        <p:nvSpPr>
          <p:cNvPr id="13314" name="Rectangle 2"/>
          <p:cNvSpPr>
            <a:spLocks noGrp="1" noChangeArrowheads="1"/>
          </p:cNvSpPr>
          <p:nvPr>
            <p:ph type="title"/>
          </p:nvPr>
        </p:nvSpPr>
        <p:spPr>
          <a:noFill/>
        </p:spPr>
        <p:txBody>
          <a:bodyPr anchor="ctr"/>
          <a:lstStyle/>
          <a:p>
            <a:pPr eaLnBrk="1" hangingPunct="1"/>
            <a:r>
              <a:rPr lang="en-US" altLang="ja-JP" sz="2400" dirty="0" smtClean="0">
                <a:solidFill>
                  <a:srgbClr val="4D4D4D"/>
                </a:solidFill>
              </a:rPr>
              <a:t>1-</a:t>
            </a:r>
            <a:r>
              <a:rPr lang="ja-JP" altLang="en-US" sz="2400" dirty="0" smtClean="0">
                <a:solidFill>
                  <a:srgbClr val="4D4D4D"/>
                </a:solidFill>
              </a:rPr>
              <a:t>②　地域包括ケアシステムの推進</a:t>
            </a:r>
          </a:p>
        </p:txBody>
      </p:sp>
      <p:sp>
        <p:nvSpPr>
          <p:cNvPr id="13315" name="AutoShape 5"/>
          <p:cNvSpPr>
            <a:spLocks noChangeArrowheads="1"/>
          </p:cNvSpPr>
          <p:nvPr/>
        </p:nvSpPr>
        <p:spPr bwMode="auto">
          <a:xfrm>
            <a:off x="954088" y="1653654"/>
            <a:ext cx="8064500" cy="40011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(1) </a:t>
            </a:r>
            <a:r>
              <a:rPr lang="ja-JP" altLang="en-US" sz="2000" b="0" dirty="0" smtClean="0">
                <a:latin typeface="メイリオ" panose="020B0604030504040204" pitchFamily="50" charset="-128"/>
                <a:hlinkClick r:id="rId4"/>
              </a:rPr>
              <a:t>通院等乗降介助の見直し</a:t>
            </a:r>
            <a:endParaRPr lang="en-US" altLang="ja-JP" sz="2000" b="0" dirty="0" smtClean="0">
              <a:latin typeface="メイリオ" panose="020B0604030504040204" pitchFamily="50" charset="-128"/>
            </a:endParaRPr>
          </a:p>
        </p:txBody>
      </p:sp>
      <p:sp>
        <p:nvSpPr>
          <p:cNvPr id="13316" name="AutoShape 7"/>
          <p:cNvSpPr>
            <a:spLocks noChangeArrowheads="1"/>
          </p:cNvSpPr>
          <p:nvPr/>
        </p:nvSpPr>
        <p:spPr bwMode="auto">
          <a:xfrm>
            <a:off x="949325" y="980551"/>
            <a:ext cx="4471727" cy="515399"/>
          </a:xfrm>
          <a:prstGeom prst="roundRect">
            <a:avLst>
              <a:gd name="adj" fmla="val 13384"/>
            </a:avLst>
          </a:prstGeom>
          <a:solidFill>
            <a:srgbClr val="0071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2000" dirty="0">
                <a:solidFill>
                  <a:srgbClr val="FFFFFF"/>
                </a:solidFill>
                <a:latin typeface="メイリオ" panose="020B0604030504040204" pitchFamily="50" charset="-128"/>
              </a:rPr>
              <a:t>在宅サービスの機能と連携の強化</a:t>
            </a:r>
          </a:p>
        </p:txBody>
      </p:sp>
      <p:sp>
        <p:nvSpPr>
          <p:cNvPr id="6"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6</a:t>
            </a:fld>
            <a:endParaRPr lang="en-US" altLang="ja-JP" sz="2400" dirty="0">
              <a:latin typeface="+mn-lt"/>
            </a:endParaRPr>
          </a:p>
        </p:txBody>
      </p:sp>
      <p:sp>
        <p:nvSpPr>
          <p:cNvPr id="10" name="AutoShape 5"/>
          <p:cNvSpPr>
            <a:spLocks noChangeArrowheads="1"/>
          </p:cNvSpPr>
          <p:nvPr/>
        </p:nvSpPr>
        <p:spPr bwMode="auto">
          <a:xfrm>
            <a:off x="1244713" y="2196199"/>
            <a:ext cx="8100900" cy="320088"/>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dirty="0" smtClean="0">
                <a:latin typeface="メイリオ" panose="020B0604030504040204" pitchFamily="50" charset="-128"/>
              </a:rPr>
              <a:t>目的地が複数ある場合</a:t>
            </a:r>
            <a:r>
              <a:rPr lang="ja-JP" altLang="en-US" sz="1600" b="0" dirty="0" smtClean="0">
                <a:latin typeface="メイリオ" panose="020B0604030504040204" pitchFamily="50" charset="-128"/>
              </a:rPr>
              <a:t>でも</a:t>
            </a:r>
            <a:r>
              <a:rPr lang="ja-JP" altLang="en-US" sz="1600" dirty="0" smtClean="0">
                <a:latin typeface="メイリオ" panose="020B0604030504040204" pitchFamily="50" charset="-128"/>
              </a:rPr>
              <a:t>居宅が始点もしくは終点となる場合</a:t>
            </a:r>
            <a:r>
              <a:rPr lang="ja-JP" altLang="en-US" sz="1600" b="0" dirty="0" smtClean="0">
                <a:latin typeface="メイリオ" panose="020B0604030504040204" pitchFamily="50" charset="-128"/>
              </a:rPr>
              <a:t>には算定可能に。</a:t>
            </a:r>
            <a:endParaRPr lang="en-US" altLang="ja-JP" sz="1600" b="0" dirty="0" smtClean="0">
              <a:latin typeface="メイリオ" panose="020B0604030504040204" pitchFamily="50" charset="-128"/>
            </a:endParaRPr>
          </a:p>
        </p:txBody>
      </p:sp>
      <p:sp>
        <p:nvSpPr>
          <p:cNvPr id="14" name="AutoShape 5"/>
          <p:cNvSpPr>
            <a:spLocks noChangeArrowheads="1"/>
          </p:cNvSpPr>
          <p:nvPr/>
        </p:nvSpPr>
        <p:spPr bwMode="auto">
          <a:xfrm>
            <a:off x="965349" y="5197415"/>
            <a:ext cx="8064500" cy="40011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(2) </a:t>
            </a:r>
            <a:r>
              <a:rPr lang="ja-JP" altLang="en-US" sz="2000" b="0" dirty="0" smtClean="0">
                <a:latin typeface="メイリオ" panose="020B0604030504040204" pitchFamily="50" charset="-128"/>
                <a:hlinkClick r:id="rId5"/>
              </a:rPr>
              <a:t>報酬の見直し</a:t>
            </a:r>
            <a:endParaRPr lang="en-US" altLang="ja-JP" sz="2000" b="0" dirty="0" smtClean="0">
              <a:latin typeface="メイリオ" panose="020B0604030504040204" pitchFamily="50" charset="-128"/>
            </a:endParaRPr>
          </a:p>
        </p:txBody>
      </p:sp>
      <p:sp>
        <p:nvSpPr>
          <p:cNvPr id="19" name="AutoShape 7"/>
          <p:cNvSpPr>
            <a:spLocks noChangeArrowheads="1"/>
          </p:cNvSpPr>
          <p:nvPr/>
        </p:nvSpPr>
        <p:spPr bwMode="auto">
          <a:xfrm>
            <a:off x="5763756" y="1653654"/>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21" name="AutoShape 7"/>
          <p:cNvSpPr>
            <a:spLocks noChangeArrowheads="1"/>
          </p:cNvSpPr>
          <p:nvPr/>
        </p:nvSpPr>
        <p:spPr bwMode="auto">
          <a:xfrm>
            <a:off x="6990359" y="5196298"/>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26" name="AutoShape 5"/>
          <p:cNvSpPr>
            <a:spLocks noChangeArrowheads="1"/>
          </p:cNvSpPr>
          <p:nvPr/>
        </p:nvSpPr>
        <p:spPr bwMode="auto">
          <a:xfrm>
            <a:off x="1257356" y="2631254"/>
            <a:ext cx="8100900" cy="301621"/>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smtClean="0">
                <a:latin typeface="メイリオ" panose="020B0604030504040204" pitchFamily="50" charset="-128"/>
                <a:hlinkClick r:id="rId6"/>
              </a:rPr>
              <a:t>「通院等」には入院と退院も含まれる</a:t>
            </a:r>
            <a:r>
              <a:rPr lang="ja-JP" altLang="en-US" sz="1600" b="0" dirty="0" smtClean="0">
                <a:latin typeface="メイリオ" panose="020B0604030504040204" pitchFamily="50" charset="-128"/>
              </a:rPr>
              <a:t>。</a:t>
            </a:r>
            <a:endParaRPr lang="en-US" altLang="ja-JP" sz="1600" b="0" dirty="0" smtClean="0">
              <a:latin typeface="メイリオ" panose="020B0604030504040204" pitchFamily="50" charset="-128"/>
            </a:endParaRPr>
          </a:p>
        </p:txBody>
      </p:sp>
      <p:sp>
        <p:nvSpPr>
          <p:cNvPr id="27" name="AutoShape 5"/>
          <p:cNvSpPr>
            <a:spLocks noChangeArrowheads="1"/>
          </p:cNvSpPr>
          <p:nvPr/>
        </p:nvSpPr>
        <p:spPr bwMode="auto">
          <a:xfrm>
            <a:off x="1253489" y="5625027"/>
            <a:ext cx="8100900" cy="301621"/>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smtClean="0">
                <a:latin typeface="メイリオ" panose="020B0604030504040204" pitchFamily="50" charset="-128"/>
              </a:rPr>
              <a:t>初回加算の新設</a:t>
            </a:r>
            <a:endParaRPr lang="en-US" altLang="ja-JP" sz="1600" b="0" dirty="0" smtClean="0">
              <a:latin typeface="メイリオ" panose="020B0604030504040204" pitchFamily="50" charset="-128"/>
            </a:endParaRPr>
          </a:p>
        </p:txBody>
      </p:sp>
      <p:sp>
        <p:nvSpPr>
          <p:cNvPr id="28" name="AutoShape 5"/>
          <p:cNvSpPr>
            <a:spLocks noChangeArrowheads="1"/>
          </p:cNvSpPr>
          <p:nvPr/>
        </p:nvSpPr>
        <p:spPr bwMode="auto">
          <a:xfrm>
            <a:off x="1253489" y="6007699"/>
            <a:ext cx="8100900" cy="301621"/>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a:latin typeface="メイリオ" panose="020B0604030504040204" pitchFamily="50" charset="-128"/>
              </a:rPr>
              <a:t>清拭又は部分浴を実施した</a:t>
            </a:r>
            <a:r>
              <a:rPr lang="ja-JP" altLang="en-US" sz="1600" b="0" dirty="0" smtClean="0">
                <a:latin typeface="メイリオ" panose="020B0604030504040204" pitchFamily="50" charset="-128"/>
              </a:rPr>
              <a:t>場合の減算幅縮小（</a:t>
            </a:r>
            <a:r>
              <a:rPr lang="en-US" altLang="ja-JP" sz="1600" b="0" dirty="0" smtClean="0">
                <a:latin typeface="メイリオ" panose="020B0604030504040204" pitchFamily="50" charset="-128"/>
              </a:rPr>
              <a:t>30%/1</a:t>
            </a:r>
            <a:r>
              <a:rPr lang="ja-JP" altLang="en-US" sz="1600" b="0" dirty="0" smtClean="0">
                <a:latin typeface="メイリオ" panose="020B0604030504040204" pitchFamily="50" charset="-128"/>
              </a:rPr>
              <a:t>回 → </a:t>
            </a:r>
            <a:r>
              <a:rPr lang="en-US" altLang="ja-JP" sz="1600" b="0" dirty="0" smtClean="0">
                <a:latin typeface="メイリオ" panose="020B0604030504040204" pitchFamily="50" charset="-128"/>
              </a:rPr>
              <a:t>10</a:t>
            </a:r>
            <a:r>
              <a:rPr lang="ja-JP" altLang="en-US" sz="1600" b="0" dirty="0" smtClean="0">
                <a:latin typeface="メイリオ" panose="020B0604030504040204" pitchFamily="50" charset="-128"/>
              </a:rPr>
              <a:t>％</a:t>
            </a:r>
            <a:r>
              <a:rPr lang="en-US" altLang="ja-JP" sz="1600" b="0" dirty="0" smtClean="0">
                <a:latin typeface="メイリオ" panose="020B0604030504040204" pitchFamily="50" charset="-128"/>
              </a:rPr>
              <a:t>/1</a:t>
            </a:r>
            <a:r>
              <a:rPr lang="ja-JP" altLang="en-US" sz="1600" b="0" dirty="0" smtClean="0">
                <a:latin typeface="メイリオ" panose="020B0604030504040204" pitchFamily="50" charset="-128"/>
              </a:rPr>
              <a:t>回）</a:t>
            </a:r>
            <a:endParaRPr lang="en-US" altLang="ja-JP" sz="1600" b="0" dirty="0" smtClean="0">
              <a:latin typeface="メイリオ" panose="020B0604030504040204" pitchFamily="50" charset="-128"/>
            </a:endParaRPr>
          </a:p>
        </p:txBody>
      </p:sp>
      <p:grpSp>
        <p:nvGrpSpPr>
          <p:cNvPr id="5" name="グループ化 4"/>
          <p:cNvGrpSpPr/>
          <p:nvPr/>
        </p:nvGrpSpPr>
        <p:grpSpPr>
          <a:xfrm>
            <a:off x="1280592" y="3428766"/>
            <a:ext cx="3636846" cy="1542287"/>
            <a:chOff x="1604945" y="3149829"/>
            <a:chExt cx="3636846" cy="1542287"/>
          </a:xfrm>
        </p:grpSpPr>
        <p:pic>
          <p:nvPicPr>
            <p:cNvPr id="2" name="図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04945" y="3866719"/>
              <a:ext cx="825397" cy="825397"/>
            </a:xfrm>
            <a:prstGeom prst="rect">
              <a:avLst/>
            </a:prstGeom>
          </p:spPr>
        </p:pic>
        <p:pic>
          <p:nvPicPr>
            <p:cNvPr id="3" name="図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04728" y="3149829"/>
              <a:ext cx="489685" cy="450821"/>
            </a:xfrm>
            <a:prstGeom prst="rect">
              <a:avLst/>
            </a:prstGeom>
          </p:spPr>
        </p:pic>
        <p:sp>
          <p:nvSpPr>
            <p:cNvPr id="4" name="下矢印 3"/>
            <p:cNvSpPr/>
            <p:nvPr/>
          </p:nvSpPr>
          <p:spPr bwMode="auto">
            <a:xfrm rot="13140000">
              <a:off x="2276248" y="3642204"/>
              <a:ext cx="144016" cy="432000"/>
            </a:xfrm>
            <a:prstGeom prst="downArrow">
              <a:avLst>
                <a:gd name="adj1" fmla="val 50000"/>
                <a:gd name="adj2" fmla="val 104565"/>
              </a:avLst>
            </a:prstGeom>
            <a:solidFill>
              <a:schemeClr val="bg1"/>
            </a:solidFill>
            <a:ln w="12700">
              <a:solidFill>
                <a:schemeClr val="tx1">
                  <a:lumMod val="95000"/>
                  <a:lumOff val="5000"/>
                </a:schemeClr>
              </a:solidFill>
            </a:ln>
            <a:effectLs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40000"/>
                </a:lnSpc>
                <a:spcBef>
                  <a:spcPct val="10000"/>
                </a:spcBef>
                <a:spcAft>
                  <a:spcPct val="0"/>
                </a:spcAft>
                <a:buClrTx/>
                <a:buSzTx/>
                <a:buFontTx/>
                <a:buNone/>
                <a:tabLst/>
              </a:pPr>
              <a:endPara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endParaRPr>
            </a:p>
          </p:txBody>
        </p:sp>
        <p:pic>
          <p:nvPicPr>
            <p:cNvPr id="16" name="図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47483" y="3866719"/>
              <a:ext cx="825397" cy="825397"/>
            </a:xfrm>
            <a:prstGeom prst="rect">
              <a:avLst/>
            </a:prstGeom>
          </p:spPr>
        </p:pic>
        <p:sp>
          <p:nvSpPr>
            <p:cNvPr id="17" name="下矢印 16"/>
            <p:cNvSpPr/>
            <p:nvPr/>
          </p:nvSpPr>
          <p:spPr bwMode="auto">
            <a:xfrm rot="19732699">
              <a:off x="3087526" y="3674946"/>
              <a:ext cx="144016" cy="432000"/>
            </a:xfrm>
            <a:prstGeom prst="downArrow">
              <a:avLst>
                <a:gd name="adj1" fmla="val 50000"/>
                <a:gd name="adj2" fmla="val 104565"/>
              </a:avLst>
            </a:prstGeom>
            <a:solidFill>
              <a:schemeClr val="bg1"/>
            </a:solidFill>
            <a:ln w="12700">
              <a:solidFill>
                <a:schemeClr val="tx1">
                  <a:lumMod val="95000"/>
                  <a:lumOff val="5000"/>
                </a:schemeClr>
              </a:solidFill>
            </a:ln>
            <a:effectLs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40000"/>
                </a:lnSpc>
                <a:spcBef>
                  <a:spcPct val="10000"/>
                </a:spcBef>
                <a:spcAft>
                  <a:spcPct val="0"/>
                </a:spcAft>
                <a:buClrTx/>
                <a:buSzTx/>
                <a:buFontTx/>
                <a:buNone/>
                <a:tabLst/>
              </a:pPr>
              <a:endPara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endParaRPr>
            </a:p>
          </p:txBody>
        </p:sp>
        <p:sp>
          <p:nvSpPr>
            <p:cNvPr id="18" name="下矢印 17"/>
            <p:cNvSpPr/>
            <p:nvPr/>
          </p:nvSpPr>
          <p:spPr bwMode="auto">
            <a:xfrm rot="13140000">
              <a:off x="3706911" y="3642204"/>
              <a:ext cx="144016" cy="432000"/>
            </a:xfrm>
            <a:prstGeom prst="downArrow">
              <a:avLst>
                <a:gd name="adj1" fmla="val 50000"/>
                <a:gd name="adj2" fmla="val 104565"/>
              </a:avLst>
            </a:prstGeom>
            <a:solidFill>
              <a:schemeClr val="bg1"/>
            </a:solidFill>
            <a:ln w="12700">
              <a:solidFill>
                <a:schemeClr val="tx1">
                  <a:lumMod val="95000"/>
                  <a:lumOff val="5000"/>
                </a:schemeClr>
              </a:solidFill>
            </a:ln>
            <a:effectLs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40000"/>
                </a:lnSpc>
                <a:spcBef>
                  <a:spcPct val="10000"/>
                </a:spcBef>
                <a:spcAft>
                  <a:spcPct val="0"/>
                </a:spcAft>
                <a:buClrTx/>
                <a:buSzTx/>
                <a:buFontTx/>
                <a:buNone/>
                <a:tabLst/>
              </a:pPr>
              <a:endPara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endParaRPr>
            </a:p>
          </p:txBody>
        </p:sp>
        <p:sp>
          <p:nvSpPr>
            <p:cNvPr id="20" name="下矢印 19"/>
            <p:cNvSpPr/>
            <p:nvPr/>
          </p:nvSpPr>
          <p:spPr bwMode="auto">
            <a:xfrm rot="19732699">
              <a:off x="4518189" y="3674946"/>
              <a:ext cx="144016" cy="432000"/>
            </a:xfrm>
            <a:prstGeom prst="downArrow">
              <a:avLst>
                <a:gd name="adj1" fmla="val 50000"/>
                <a:gd name="adj2" fmla="val 104565"/>
              </a:avLst>
            </a:prstGeom>
            <a:solidFill>
              <a:schemeClr val="bg1"/>
            </a:solidFill>
            <a:ln w="12700">
              <a:solidFill>
                <a:schemeClr val="tx1">
                  <a:lumMod val="95000"/>
                  <a:lumOff val="5000"/>
                </a:schemeClr>
              </a:solidFill>
            </a:ln>
            <a:effectLs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40000"/>
                </a:lnSpc>
                <a:spcBef>
                  <a:spcPct val="10000"/>
                </a:spcBef>
                <a:spcAft>
                  <a:spcPct val="0"/>
                </a:spcAft>
                <a:buClrTx/>
                <a:buSzTx/>
                <a:buFontTx/>
                <a:buNone/>
                <a:tabLst/>
              </a:pPr>
              <a:endPara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endParaRPr>
            </a:p>
          </p:txBody>
        </p:sp>
        <p:pic>
          <p:nvPicPr>
            <p:cNvPr id="22" name="図 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26709" y="3153677"/>
              <a:ext cx="489685" cy="450821"/>
            </a:xfrm>
            <a:prstGeom prst="rect">
              <a:avLst/>
            </a:prstGeom>
          </p:spPr>
        </p:pic>
        <p:pic>
          <p:nvPicPr>
            <p:cNvPr id="23" name="図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16394" y="3858204"/>
              <a:ext cx="825397" cy="825397"/>
            </a:xfrm>
            <a:prstGeom prst="rect">
              <a:avLst/>
            </a:prstGeom>
          </p:spPr>
        </p:pic>
      </p:grpSp>
      <p:pic>
        <p:nvPicPr>
          <p:cNvPr id="29" name="図 2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35302" y="4151775"/>
            <a:ext cx="825397" cy="825397"/>
          </a:xfrm>
          <a:prstGeom prst="rect">
            <a:avLst/>
          </a:prstGeom>
        </p:spPr>
      </p:pic>
      <p:pic>
        <p:nvPicPr>
          <p:cNvPr id="30" name="図 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35085" y="3434885"/>
            <a:ext cx="489685" cy="450821"/>
          </a:xfrm>
          <a:prstGeom prst="rect">
            <a:avLst/>
          </a:prstGeom>
        </p:spPr>
      </p:pic>
      <p:sp>
        <p:nvSpPr>
          <p:cNvPr id="31" name="下矢印 30"/>
          <p:cNvSpPr/>
          <p:nvPr/>
        </p:nvSpPr>
        <p:spPr bwMode="auto">
          <a:xfrm rot="13140000">
            <a:off x="6106605" y="3927260"/>
            <a:ext cx="144016" cy="432000"/>
          </a:xfrm>
          <a:prstGeom prst="downArrow">
            <a:avLst>
              <a:gd name="adj1" fmla="val 50000"/>
              <a:gd name="adj2" fmla="val 104565"/>
            </a:avLst>
          </a:prstGeom>
          <a:solidFill>
            <a:schemeClr val="bg1"/>
          </a:solidFill>
          <a:ln w="12700">
            <a:solidFill>
              <a:schemeClr val="tx1">
                <a:lumMod val="95000"/>
                <a:lumOff val="5000"/>
              </a:schemeClr>
            </a:solidFill>
          </a:ln>
          <a:effectLs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40000"/>
              </a:lnSpc>
              <a:spcBef>
                <a:spcPct val="10000"/>
              </a:spcBef>
              <a:spcAft>
                <a:spcPct val="0"/>
              </a:spcAft>
              <a:buClrTx/>
              <a:buSzTx/>
              <a:buFontTx/>
              <a:buNone/>
              <a:tabLst/>
            </a:pPr>
            <a:endPara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endParaRPr>
          </a:p>
        </p:txBody>
      </p:sp>
      <p:sp>
        <p:nvSpPr>
          <p:cNvPr id="33" name="下矢印 32"/>
          <p:cNvSpPr/>
          <p:nvPr/>
        </p:nvSpPr>
        <p:spPr bwMode="auto">
          <a:xfrm rot="16200000">
            <a:off x="7218910" y="3493263"/>
            <a:ext cx="144016" cy="432000"/>
          </a:xfrm>
          <a:prstGeom prst="downArrow">
            <a:avLst>
              <a:gd name="adj1" fmla="val 50000"/>
              <a:gd name="adj2" fmla="val 104565"/>
            </a:avLst>
          </a:prstGeom>
          <a:solidFill>
            <a:schemeClr val="bg1"/>
          </a:solidFill>
          <a:ln w="12700">
            <a:solidFill>
              <a:schemeClr val="tx1">
                <a:lumMod val="95000"/>
                <a:lumOff val="5000"/>
              </a:schemeClr>
            </a:solidFill>
          </a:ln>
          <a:effectLs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40000"/>
              </a:lnSpc>
              <a:spcBef>
                <a:spcPct val="10000"/>
              </a:spcBef>
              <a:spcAft>
                <a:spcPct val="0"/>
              </a:spcAft>
              <a:buClrTx/>
              <a:buSzTx/>
              <a:buFontTx/>
              <a:buNone/>
              <a:tabLst/>
            </a:pPr>
            <a:endPara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endParaRPr>
          </a:p>
        </p:txBody>
      </p:sp>
      <p:sp>
        <p:nvSpPr>
          <p:cNvPr id="35" name="下矢印 34"/>
          <p:cNvSpPr/>
          <p:nvPr/>
        </p:nvSpPr>
        <p:spPr bwMode="auto">
          <a:xfrm rot="19732699">
            <a:off x="8348546" y="3960002"/>
            <a:ext cx="144016" cy="432000"/>
          </a:xfrm>
          <a:prstGeom prst="downArrow">
            <a:avLst>
              <a:gd name="adj1" fmla="val 50000"/>
              <a:gd name="adj2" fmla="val 104565"/>
            </a:avLst>
          </a:prstGeom>
          <a:solidFill>
            <a:schemeClr val="bg1"/>
          </a:solidFill>
          <a:ln w="12700">
            <a:solidFill>
              <a:schemeClr val="tx1">
                <a:lumMod val="95000"/>
                <a:lumOff val="5000"/>
              </a:schemeClr>
            </a:solidFill>
          </a:ln>
          <a:effectLs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40000"/>
              </a:lnSpc>
              <a:spcBef>
                <a:spcPct val="10000"/>
              </a:spcBef>
              <a:spcAft>
                <a:spcPct val="0"/>
              </a:spcAft>
              <a:buClrTx/>
              <a:buSzTx/>
              <a:buFontTx/>
              <a:buNone/>
              <a:tabLst/>
            </a:pPr>
            <a:endPara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endParaRPr>
          </a:p>
        </p:txBody>
      </p:sp>
      <p:pic>
        <p:nvPicPr>
          <p:cNvPr id="36" name="図 3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757066" y="3438733"/>
            <a:ext cx="489685" cy="450821"/>
          </a:xfrm>
          <a:prstGeom prst="rect">
            <a:avLst/>
          </a:prstGeom>
        </p:spPr>
      </p:pic>
      <p:pic>
        <p:nvPicPr>
          <p:cNvPr id="37" name="図 3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46751" y="4143260"/>
            <a:ext cx="825397" cy="825397"/>
          </a:xfrm>
          <a:prstGeom prst="rect">
            <a:avLst/>
          </a:prstGeom>
        </p:spPr>
      </p:pic>
      <p:sp>
        <p:nvSpPr>
          <p:cNvPr id="11" name="右矢印 10"/>
          <p:cNvSpPr>
            <a:spLocks/>
          </p:cNvSpPr>
          <p:nvPr/>
        </p:nvSpPr>
        <p:spPr bwMode="auto">
          <a:xfrm>
            <a:off x="5025008" y="3837045"/>
            <a:ext cx="360000" cy="504000"/>
          </a:xfrm>
          <a:prstGeom prst="rightArrow">
            <a:avLst>
              <a:gd name="adj1" fmla="val 50000"/>
              <a:gd name="adj2" fmla="val 60142"/>
            </a:avLst>
          </a:prstGeom>
          <a:solidFill>
            <a:srgbClr val="4D4D4D"/>
          </a:solidFill>
          <a:ln>
            <a:noFill/>
          </a:ln>
          <a:effectLst/>
          <a:ex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40000"/>
              </a:lnSpc>
              <a:spcBef>
                <a:spcPct val="10000"/>
              </a:spcBef>
              <a:spcAft>
                <a:spcPct val="0"/>
              </a:spcAft>
              <a:buClrTx/>
              <a:buSzTx/>
              <a:buFontTx/>
              <a:buNone/>
              <a:tabLst/>
            </a:pPr>
            <a:endPara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endParaRPr>
          </a:p>
        </p:txBody>
      </p:sp>
      <p:sp>
        <p:nvSpPr>
          <p:cNvPr id="12" name="正方形/長方形 11"/>
          <p:cNvSpPr/>
          <p:nvPr/>
        </p:nvSpPr>
        <p:spPr>
          <a:xfrm>
            <a:off x="2750936" y="3032956"/>
            <a:ext cx="723275" cy="307777"/>
          </a:xfrm>
          <a:prstGeom prst="rect">
            <a:avLst/>
          </a:prstGeom>
          <a:noFill/>
        </p:spPr>
        <p:txBody>
          <a:bodyPr wrap="none" lIns="91440" tIns="45720" rIns="91440" bIns="45720">
            <a:spAutoFit/>
          </a:bodyPr>
          <a:lstStyle/>
          <a:p>
            <a:pPr algn="ctr"/>
            <a:r>
              <a:rPr lang="ja-JP" altLang="en-US" sz="1400" b="0" dirty="0" smtClean="0">
                <a:ln w="0"/>
                <a:effectLst>
                  <a:outerShdw blurRad="38100" dist="19050" dir="2700000" algn="tl" rotWithShape="0">
                    <a:schemeClr val="dk1">
                      <a:alpha val="40000"/>
                    </a:schemeClr>
                  </a:outerShdw>
                </a:effectLst>
              </a:rPr>
              <a:t>改正前</a:t>
            </a:r>
            <a:endParaRPr lang="ja-JP" altLang="en-US" sz="1400" b="0" dirty="0">
              <a:ln w="0"/>
              <a:effectLst>
                <a:outerShdw blurRad="38100" dist="19050" dir="2700000" algn="tl" rotWithShape="0">
                  <a:schemeClr val="dk1">
                    <a:alpha val="40000"/>
                  </a:schemeClr>
                </a:outerShdw>
              </a:effectLst>
            </a:endParaRPr>
          </a:p>
        </p:txBody>
      </p:sp>
      <p:sp>
        <p:nvSpPr>
          <p:cNvPr id="39" name="正方形/長方形 38"/>
          <p:cNvSpPr/>
          <p:nvPr/>
        </p:nvSpPr>
        <p:spPr>
          <a:xfrm>
            <a:off x="6926947" y="3032956"/>
            <a:ext cx="723275" cy="307777"/>
          </a:xfrm>
          <a:prstGeom prst="rect">
            <a:avLst/>
          </a:prstGeom>
          <a:noFill/>
        </p:spPr>
        <p:txBody>
          <a:bodyPr wrap="none" lIns="91440" tIns="45720" rIns="91440" bIns="45720">
            <a:spAutoFit/>
          </a:bodyPr>
          <a:lstStyle/>
          <a:p>
            <a:pPr algn="ctr"/>
            <a:r>
              <a:rPr lang="ja-JP" altLang="en-US" sz="1400" b="0" dirty="0" smtClean="0">
                <a:ln w="0"/>
                <a:effectLst>
                  <a:outerShdw blurRad="38100" dist="19050" dir="2700000" algn="tl" rotWithShape="0">
                    <a:schemeClr val="dk1">
                      <a:alpha val="40000"/>
                    </a:schemeClr>
                  </a:outerShdw>
                </a:effectLst>
              </a:rPr>
              <a:t>改正後</a:t>
            </a:r>
            <a:endParaRPr lang="ja-JP" altLang="en-US" sz="1400" b="0" dirty="0">
              <a:ln w="0"/>
              <a:effectLst>
                <a:outerShdw blurRad="38100" dist="19050" dir="2700000" algn="tl" rotWithShape="0">
                  <a:schemeClr val="dk1">
                    <a:alpha val="40000"/>
                  </a:schemeClr>
                </a:outerShdw>
              </a:effectLst>
            </a:endParaRPr>
          </a:p>
        </p:txBody>
      </p:sp>
      <p:pic>
        <p:nvPicPr>
          <p:cNvPr id="7" name="オーディオ 6">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9"/>
          <a:stretch>
            <a:fillRect/>
          </a:stretch>
        </p:blipFill>
        <p:spPr>
          <a:xfrm>
            <a:off x="9117013" y="6069013"/>
            <a:ext cx="609600" cy="6096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286"/>
    </mc:Choice>
    <mc:Fallback>
      <p:transition spd="slow" advTm="28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7"/>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nchor="ctr"/>
          <a:lstStyle/>
          <a:p>
            <a:pPr eaLnBrk="1" hangingPunct="1"/>
            <a:r>
              <a:rPr lang="en-US" altLang="ja-JP" sz="2400" dirty="0" smtClean="0">
                <a:solidFill>
                  <a:srgbClr val="4D4D4D"/>
                </a:solidFill>
              </a:rPr>
              <a:t>1-</a:t>
            </a:r>
            <a:r>
              <a:rPr lang="ja-JP" altLang="en-US" sz="2400" dirty="0" smtClean="0">
                <a:solidFill>
                  <a:srgbClr val="4D4D4D"/>
                </a:solidFill>
              </a:rPr>
              <a:t>②　地域包括ケアシステムの推進</a:t>
            </a:r>
          </a:p>
        </p:txBody>
      </p:sp>
      <p:sp>
        <p:nvSpPr>
          <p:cNvPr id="6"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7</a:t>
            </a:fld>
            <a:endParaRPr lang="en-US" altLang="ja-JP" sz="2400" dirty="0">
              <a:latin typeface="+mn-lt"/>
            </a:endParaRPr>
          </a:p>
        </p:txBody>
      </p:sp>
      <p:sp>
        <p:nvSpPr>
          <p:cNvPr id="23" name="AutoShape 5"/>
          <p:cNvSpPr>
            <a:spLocks noChangeArrowheads="1"/>
          </p:cNvSpPr>
          <p:nvPr/>
        </p:nvSpPr>
        <p:spPr bwMode="auto">
          <a:xfrm>
            <a:off x="954088" y="1693091"/>
            <a:ext cx="8064500" cy="339324"/>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457200" indent="-457200" algn="just" eaLnBrk="1" hangingPunct="1">
              <a:lnSpc>
                <a:spcPct val="130000"/>
              </a:lnSpc>
              <a:spcBef>
                <a:spcPct val="80000"/>
              </a:spcBef>
              <a:buClr>
                <a:srgbClr val="0071BC"/>
              </a:buClr>
              <a:buAutoNum type="arabicParenBoth"/>
            </a:pPr>
            <a:r>
              <a:rPr lang="ja-JP" altLang="en-US" sz="1800" b="0" dirty="0" smtClean="0">
                <a:latin typeface="メイリオ" panose="020B0604030504040204" pitchFamily="50" charset="-128"/>
                <a:hlinkClick r:id="rId2"/>
              </a:rPr>
              <a:t>特例居宅介護サービス費による地域の実情に応じたサービス提供の確保</a:t>
            </a:r>
            <a:endParaRPr lang="en-US" altLang="ja-JP" sz="1800" b="0" dirty="0" smtClean="0"/>
          </a:p>
        </p:txBody>
      </p:sp>
      <p:sp>
        <p:nvSpPr>
          <p:cNvPr id="24" name="AutoShape 7"/>
          <p:cNvSpPr>
            <a:spLocks noChangeArrowheads="1"/>
          </p:cNvSpPr>
          <p:nvPr/>
        </p:nvSpPr>
        <p:spPr bwMode="auto">
          <a:xfrm>
            <a:off x="5763756" y="1076417"/>
            <a:ext cx="1118591"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訪問介護</a:t>
            </a:r>
            <a:endParaRPr lang="ja-JP" altLang="en-US" sz="1400" dirty="0">
              <a:solidFill>
                <a:srgbClr val="FFFFFF"/>
              </a:solidFill>
              <a:latin typeface="メイリオ" panose="020B0604030504040204" pitchFamily="50" charset="-128"/>
            </a:endParaRPr>
          </a:p>
        </p:txBody>
      </p:sp>
      <p:sp>
        <p:nvSpPr>
          <p:cNvPr id="25" name="AutoShape 7"/>
          <p:cNvSpPr>
            <a:spLocks noChangeArrowheads="1"/>
          </p:cNvSpPr>
          <p:nvPr/>
        </p:nvSpPr>
        <p:spPr bwMode="auto">
          <a:xfrm>
            <a:off x="945493" y="1016732"/>
            <a:ext cx="4475559" cy="515399"/>
          </a:xfrm>
          <a:prstGeom prst="roundRect">
            <a:avLst>
              <a:gd name="adj" fmla="val 13384"/>
            </a:avLst>
          </a:prstGeom>
          <a:solidFill>
            <a:srgbClr val="0071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2000" dirty="0">
                <a:solidFill>
                  <a:srgbClr val="FFFFFF"/>
                </a:solidFill>
                <a:latin typeface="メイリオ" panose="020B0604030504040204" pitchFamily="50" charset="-128"/>
              </a:rPr>
              <a:t>地域の特性に応じたサービスの確保</a:t>
            </a:r>
          </a:p>
        </p:txBody>
      </p:sp>
      <p:sp>
        <p:nvSpPr>
          <p:cNvPr id="29" name="AutoShape 7"/>
          <p:cNvSpPr>
            <a:spLocks noChangeArrowheads="1"/>
          </p:cNvSpPr>
          <p:nvPr/>
        </p:nvSpPr>
        <p:spPr bwMode="auto">
          <a:xfrm>
            <a:off x="6990358" y="1076416"/>
            <a:ext cx="1123621" cy="396027"/>
          </a:xfrm>
          <a:prstGeom prst="roundRect">
            <a:avLst>
              <a:gd name="adj" fmla="val 13384"/>
            </a:avLst>
          </a:prstGeom>
          <a:solidFill>
            <a:srgbClr val="FF330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訪問入浴</a:t>
            </a:r>
            <a:endParaRPr lang="ja-JP" altLang="en-US" sz="1400" dirty="0">
              <a:solidFill>
                <a:srgbClr val="FFFFFF"/>
              </a:solidFill>
              <a:latin typeface="メイリオ" panose="020B0604030504040204" pitchFamily="50" charset="-128"/>
            </a:endParaRPr>
          </a:p>
        </p:txBody>
      </p:sp>
      <p:sp>
        <p:nvSpPr>
          <p:cNvPr id="30" name="AutoShape 7"/>
          <p:cNvSpPr>
            <a:spLocks noChangeArrowheads="1"/>
          </p:cNvSpPr>
          <p:nvPr/>
        </p:nvSpPr>
        <p:spPr bwMode="auto">
          <a:xfrm>
            <a:off x="8221990" y="1078235"/>
            <a:ext cx="1123621"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訪問リハ</a:t>
            </a:r>
            <a:endParaRPr lang="ja-JP" altLang="en-US" sz="1400" dirty="0">
              <a:solidFill>
                <a:srgbClr val="FFFFFF"/>
              </a:solidFill>
              <a:latin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470946604"/>
              </p:ext>
            </p:extLst>
          </p:nvPr>
        </p:nvGraphicFramePr>
        <p:xfrm>
          <a:off x="954088" y="2245042"/>
          <a:ext cx="8245039" cy="3876040"/>
        </p:xfrm>
        <a:graphic>
          <a:graphicData uri="http://schemas.openxmlformats.org/drawingml/2006/table">
            <a:tbl>
              <a:tblPr firstRow="1" bandRow="1">
                <a:tableStyleId>{5C22544A-7EE6-4342-B048-85BDC9FD1C3A}</a:tableStyleId>
              </a:tblPr>
              <a:tblGrid>
                <a:gridCol w="2129001">
                  <a:extLst>
                    <a:ext uri="{9D8B030D-6E8A-4147-A177-3AD203B41FA5}">
                      <a16:colId xmlns:a16="http://schemas.microsoft.com/office/drawing/2014/main" val="911612"/>
                    </a:ext>
                  </a:extLst>
                </a:gridCol>
                <a:gridCol w="1470946">
                  <a:extLst>
                    <a:ext uri="{9D8B030D-6E8A-4147-A177-3AD203B41FA5}">
                      <a16:colId xmlns:a16="http://schemas.microsoft.com/office/drawing/2014/main" val="3664336096"/>
                    </a:ext>
                  </a:extLst>
                </a:gridCol>
                <a:gridCol w="4645092">
                  <a:extLst>
                    <a:ext uri="{9D8B030D-6E8A-4147-A177-3AD203B41FA5}">
                      <a16:colId xmlns:a16="http://schemas.microsoft.com/office/drawing/2014/main" val="3609577415"/>
                    </a:ext>
                  </a:extLst>
                </a:gridCol>
              </a:tblGrid>
              <a:tr h="370840">
                <a:tc>
                  <a:txBody>
                    <a:bodyPr/>
                    <a:lstStyle/>
                    <a:p>
                      <a:endParaRPr kumimoji="1" lang="ja-JP" altLang="en-US" dirty="0"/>
                    </a:p>
                  </a:txBody>
                  <a:tcPr/>
                </a:tc>
                <a:tc>
                  <a:txBody>
                    <a:bodyPr/>
                    <a:lstStyle/>
                    <a:p>
                      <a:pPr algn="ctr"/>
                      <a:r>
                        <a:rPr kumimoji="1" lang="ja-JP" altLang="en-US" b="0" dirty="0" smtClean="0">
                          <a:solidFill>
                            <a:schemeClr val="tx1"/>
                          </a:solidFill>
                          <a:latin typeface="+mj-ea"/>
                          <a:ea typeface="+mj-ea"/>
                        </a:rPr>
                        <a:t>単位数</a:t>
                      </a:r>
                      <a:endParaRPr kumimoji="1" lang="ja-JP" altLang="en-US" b="0" dirty="0">
                        <a:solidFill>
                          <a:schemeClr val="tx1"/>
                        </a:solidFill>
                        <a:latin typeface="+mj-ea"/>
                        <a:ea typeface="+mj-ea"/>
                      </a:endParaRPr>
                    </a:p>
                  </a:txBody>
                  <a:tcPr/>
                </a:tc>
                <a:tc>
                  <a:txBody>
                    <a:bodyPr/>
                    <a:lstStyle/>
                    <a:p>
                      <a:pPr algn="ctr"/>
                      <a:r>
                        <a:rPr kumimoji="1" lang="ja-JP" altLang="en-US" b="0" dirty="0" smtClean="0">
                          <a:solidFill>
                            <a:schemeClr val="tx1"/>
                          </a:solidFill>
                          <a:latin typeface="+mj-ea"/>
                          <a:ea typeface="+mj-ea"/>
                        </a:rPr>
                        <a:t>対象地域</a:t>
                      </a:r>
                      <a:endParaRPr kumimoji="1" lang="ja-JP" altLang="en-US" b="0" dirty="0">
                        <a:solidFill>
                          <a:schemeClr val="tx1"/>
                        </a:solidFill>
                        <a:latin typeface="+mj-ea"/>
                        <a:ea typeface="+mj-ea"/>
                      </a:endParaRPr>
                    </a:p>
                  </a:txBody>
                  <a:tcPr/>
                </a:tc>
                <a:extLst>
                  <a:ext uri="{0D108BD9-81ED-4DB2-BD59-A6C34878D82A}">
                    <a16:rowId xmlns:a16="http://schemas.microsoft.com/office/drawing/2014/main" val="3520265459"/>
                  </a:ext>
                </a:extLst>
              </a:tr>
              <a:tr h="370840">
                <a:tc>
                  <a:txBody>
                    <a:bodyPr/>
                    <a:lstStyle/>
                    <a:p>
                      <a:pPr algn="ctr"/>
                      <a:r>
                        <a:rPr kumimoji="1" lang="ja-JP" altLang="en-US" dirty="0" smtClean="0">
                          <a:latin typeface="+mj-ea"/>
                          <a:ea typeface="+mj-ea"/>
                        </a:rPr>
                        <a:t>特別地域加算</a:t>
                      </a:r>
                      <a:endParaRPr kumimoji="1" lang="ja-JP" altLang="en-US" dirty="0">
                        <a:latin typeface="+mj-ea"/>
                        <a:ea typeface="+mj-ea"/>
                      </a:endParaRPr>
                    </a:p>
                  </a:txBody>
                  <a:tcPr/>
                </a:tc>
                <a:tc>
                  <a:txBody>
                    <a:bodyPr/>
                    <a:lstStyle/>
                    <a:p>
                      <a:pPr algn="ctr"/>
                      <a:r>
                        <a:rPr kumimoji="1" lang="en-US" altLang="ja-JP" dirty="0" smtClean="0"/>
                        <a:t>15/100</a:t>
                      </a:r>
                      <a:endParaRPr kumimoji="1" lang="ja-JP" altLang="en-US" dirty="0"/>
                    </a:p>
                  </a:txBody>
                  <a:tcPr/>
                </a:tc>
                <a:tc>
                  <a:txBody>
                    <a:bodyPr/>
                    <a:lstStyle/>
                    <a:p>
                      <a:r>
                        <a:rPr kumimoji="1" lang="ja-JP" altLang="en-US" sz="1600" dirty="0" smtClean="0">
                          <a:latin typeface="+mj-ea"/>
                          <a:ea typeface="+mj-ea"/>
                        </a:rPr>
                        <a:t>①離島振興対策実施地域②奄美群島③振興山村④小笠原諸島⑤沖縄の離島⑥豪雪地帯、特別豪雪地帯、辺地、過疎地域等であって、人口密度が希薄、交通が不便等の理由によりサービスの確保が著しく困難な地域</a:t>
                      </a:r>
                      <a:endParaRPr kumimoji="1" lang="ja-JP" altLang="en-US" sz="1600" dirty="0">
                        <a:latin typeface="+mj-ea"/>
                        <a:ea typeface="+mj-ea"/>
                      </a:endParaRPr>
                    </a:p>
                  </a:txBody>
                  <a:tcPr/>
                </a:tc>
                <a:extLst>
                  <a:ext uri="{0D108BD9-81ED-4DB2-BD59-A6C34878D82A}">
                    <a16:rowId xmlns:a16="http://schemas.microsoft.com/office/drawing/2014/main" val="547665152"/>
                  </a:ext>
                </a:extLst>
              </a:tr>
              <a:tr h="370840">
                <a:tc>
                  <a:txBody>
                    <a:bodyPr/>
                    <a:lstStyle/>
                    <a:p>
                      <a:pPr algn="ctr"/>
                      <a:r>
                        <a:rPr kumimoji="1" lang="zh-TW" altLang="en-US" dirty="0" smtClean="0">
                          <a:latin typeface="+mj-ea"/>
                          <a:ea typeface="+mj-ea"/>
                        </a:rPr>
                        <a:t>中山間地域等</a:t>
                      </a:r>
                      <a:endParaRPr kumimoji="1" lang="en-US" altLang="zh-TW" dirty="0" smtClean="0">
                        <a:latin typeface="+mj-ea"/>
                        <a:ea typeface="+mj-ea"/>
                      </a:endParaRPr>
                    </a:p>
                    <a:p>
                      <a:pPr algn="ctr"/>
                      <a:r>
                        <a:rPr kumimoji="1" lang="zh-TW" altLang="en-US" dirty="0" smtClean="0">
                          <a:latin typeface="+mj-ea"/>
                          <a:ea typeface="+mj-ea"/>
                        </a:rPr>
                        <a:t>小規模事業所加算</a:t>
                      </a:r>
                      <a:endParaRPr kumimoji="1" lang="ja-JP" altLang="en-US" dirty="0">
                        <a:latin typeface="+mj-ea"/>
                        <a:ea typeface="+mj-ea"/>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10/100</a:t>
                      </a:r>
                      <a:endParaRPr kumimoji="1" lang="ja-JP" altLang="en-US" dirty="0" smtClean="0"/>
                    </a:p>
                    <a:p>
                      <a:endParaRPr kumimoji="1" lang="ja-JP" altLang="en-US" dirty="0"/>
                    </a:p>
                  </a:txBody>
                  <a:tcPr/>
                </a:tc>
                <a:tc>
                  <a:txBody>
                    <a:bodyPr/>
                    <a:lstStyle/>
                    <a:p>
                      <a:r>
                        <a:rPr kumimoji="1" lang="ja-JP" altLang="en-US" sz="1600" dirty="0" smtClean="0">
                          <a:latin typeface="+mj-ea"/>
                          <a:ea typeface="+mj-ea"/>
                        </a:rPr>
                        <a:t>①豪雪地帯及び特別豪雪地帯②辺地③半島振興対策実施地域④特定農山村⑤過疎地域</a:t>
                      </a:r>
                      <a:endParaRPr kumimoji="1" lang="ja-JP" altLang="en-US" sz="1600" dirty="0">
                        <a:latin typeface="+mj-ea"/>
                        <a:ea typeface="+mj-ea"/>
                      </a:endParaRPr>
                    </a:p>
                  </a:txBody>
                  <a:tcPr/>
                </a:tc>
                <a:extLst>
                  <a:ext uri="{0D108BD9-81ED-4DB2-BD59-A6C34878D82A}">
                    <a16:rowId xmlns:a16="http://schemas.microsoft.com/office/drawing/2014/main" val="380590787"/>
                  </a:ext>
                </a:extLst>
              </a:tr>
              <a:tr h="370840">
                <a:tc>
                  <a:txBody>
                    <a:bodyPr/>
                    <a:lstStyle/>
                    <a:p>
                      <a:pPr algn="ctr"/>
                      <a:r>
                        <a:rPr kumimoji="1" lang="ja-JP" altLang="en-US" dirty="0" smtClean="0">
                          <a:latin typeface="+mj-ea"/>
                          <a:ea typeface="+mj-ea"/>
                        </a:rPr>
                        <a:t>中山間地域等に</a:t>
                      </a:r>
                      <a:endParaRPr kumimoji="1" lang="en-US" altLang="ja-JP" dirty="0" smtClean="0">
                        <a:latin typeface="+mj-ea"/>
                        <a:ea typeface="+mj-ea"/>
                      </a:endParaRPr>
                    </a:p>
                    <a:p>
                      <a:pPr algn="ctr"/>
                      <a:r>
                        <a:rPr kumimoji="1" lang="ja-JP" altLang="en-US" dirty="0" smtClean="0">
                          <a:latin typeface="+mj-ea"/>
                          <a:ea typeface="+mj-ea"/>
                        </a:rPr>
                        <a:t>居住する者への</a:t>
                      </a:r>
                      <a:endParaRPr kumimoji="1" lang="en-US" altLang="ja-JP" dirty="0" smtClean="0">
                        <a:latin typeface="+mj-ea"/>
                        <a:ea typeface="+mj-ea"/>
                      </a:endParaRPr>
                    </a:p>
                    <a:p>
                      <a:pPr algn="ctr"/>
                      <a:r>
                        <a:rPr kumimoji="1" lang="ja-JP" altLang="en-US" dirty="0" smtClean="0">
                          <a:latin typeface="+mj-ea"/>
                          <a:ea typeface="+mj-ea"/>
                        </a:rPr>
                        <a:t>サービス提供加算</a:t>
                      </a:r>
                      <a:endParaRPr kumimoji="1" lang="ja-JP" altLang="en-US" dirty="0">
                        <a:latin typeface="+mj-ea"/>
                        <a:ea typeface="+mj-ea"/>
                      </a:endParaRPr>
                    </a:p>
                  </a:txBody>
                  <a:tcPr/>
                </a:tc>
                <a:tc>
                  <a:txBody>
                    <a:bodyPr/>
                    <a:lstStyle/>
                    <a:p>
                      <a:pPr algn="ctr"/>
                      <a:r>
                        <a:rPr kumimoji="1" lang="en-US" altLang="ja-JP" dirty="0" smtClean="0">
                          <a:latin typeface="+mn-lt"/>
                          <a:ea typeface="+mj-ea"/>
                        </a:rPr>
                        <a:t>5/100</a:t>
                      </a:r>
                      <a:endParaRPr kumimoji="1" lang="ja-JP" altLang="en-US" dirty="0">
                        <a:latin typeface="+mn-lt"/>
                        <a:ea typeface="+mj-ea"/>
                      </a:endParaRPr>
                    </a:p>
                  </a:txBody>
                  <a:tcPr/>
                </a:tc>
                <a:tc>
                  <a:txBody>
                    <a:bodyPr/>
                    <a:lstStyle/>
                    <a:p>
                      <a:r>
                        <a:rPr kumimoji="1" lang="ja-JP" altLang="en-US" sz="1600" kern="1200" dirty="0" smtClean="0">
                          <a:solidFill>
                            <a:schemeClr val="dk1"/>
                          </a:solidFill>
                          <a:latin typeface="+mj-ea"/>
                          <a:ea typeface="+mj-ea"/>
                          <a:cs typeface="+mn-cs"/>
                        </a:rPr>
                        <a:t>①離島振興対策実施地域②奄美群島③豪雪地帯及び特別豪雪地帯④辺地⑤振興山村⑥小笠原諸島⑦半島振興対策実施地域⑧特定農山村地域⑨過疎地域⑩沖縄の離島</a:t>
                      </a:r>
                      <a:endParaRPr kumimoji="1" lang="en-US" altLang="ja-JP" sz="1600" kern="1200" dirty="0" smtClean="0">
                        <a:solidFill>
                          <a:schemeClr val="dk1"/>
                        </a:solidFill>
                        <a:latin typeface="+mj-ea"/>
                        <a:ea typeface="+mj-ea"/>
                        <a:cs typeface="+mn-cs"/>
                      </a:endParaRPr>
                    </a:p>
                    <a:p>
                      <a:r>
                        <a:rPr kumimoji="1" lang="en-US" altLang="ja-JP" sz="1600" dirty="0" smtClean="0">
                          <a:latin typeface="+mj-ea"/>
                          <a:ea typeface="+mj-ea"/>
                        </a:rPr>
                        <a:t>※</a:t>
                      </a:r>
                      <a:r>
                        <a:rPr kumimoji="1" lang="ja-JP" altLang="en-US" sz="1600" dirty="0" smtClean="0">
                          <a:latin typeface="+mj-ea"/>
                          <a:ea typeface="+mj-ea"/>
                        </a:rPr>
                        <a:t>通常の事業の実施地域を越えてサービス　</a:t>
                      </a:r>
                      <a:endParaRPr kumimoji="1" lang="en-US" altLang="ja-JP" sz="1600" dirty="0" smtClean="0">
                        <a:latin typeface="+mj-ea"/>
                        <a:ea typeface="+mj-ea"/>
                      </a:endParaRPr>
                    </a:p>
                    <a:p>
                      <a:r>
                        <a:rPr kumimoji="1" lang="ja-JP" altLang="en-US" sz="1600" dirty="0" smtClean="0">
                          <a:latin typeface="+mj-ea"/>
                          <a:ea typeface="+mj-ea"/>
                        </a:rPr>
                        <a:t>　を行った場合に算定</a:t>
                      </a:r>
                      <a:endParaRPr kumimoji="1" lang="ja-JP" altLang="en-US" sz="1600" dirty="0">
                        <a:latin typeface="+mj-ea"/>
                        <a:ea typeface="+mj-ea"/>
                      </a:endParaRPr>
                    </a:p>
                  </a:txBody>
                  <a:tcPr/>
                </a:tc>
                <a:extLst>
                  <a:ext uri="{0D108BD9-81ED-4DB2-BD59-A6C34878D82A}">
                    <a16:rowId xmlns:a16="http://schemas.microsoft.com/office/drawing/2014/main" val="1718443841"/>
                  </a:ext>
                </a:extLst>
              </a:tr>
            </a:tbl>
          </a:graphicData>
        </a:graphic>
      </p:graphicFrame>
    </p:spTree>
    <p:extLst>
      <p:ext uri="{BB962C8B-B14F-4D97-AF65-F5344CB8AC3E}">
        <p14:creationId xmlns:p14="http://schemas.microsoft.com/office/powerpoint/2010/main" val="1472140208"/>
      </p:ext>
    </p:extLst>
  </p:cSld>
  <p:clrMapOvr>
    <a:masterClrMapping/>
  </p:clrMapOvr>
  <mc:AlternateContent xmlns:mc="http://schemas.openxmlformats.org/markup-compatibility/2006">
    <mc:Choice xmlns:p14="http://schemas.microsoft.com/office/powerpoint/2010/main" Requires="p14">
      <p:transition spd="slow" p14:dur="2000" advTm="359"/>
    </mc:Choice>
    <mc:Fallback>
      <p:transition spd="slow" advTm="359"/>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nchor="ctr"/>
          <a:lstStyle/>
          <a:p>
            <a:pPr eaLnBrk="1" hangingPunct="1"/>
            <a:r>
              <a:rPr lang="en-US" altLang="ja-JP" sz="2400" dirty="0" smtClean="0">
                <a:solidFill>
                  <a:srgbClr val="4D4D4D"/>
                </a:solidFill>
              </a:rPr>
              <a:t>1-</a:t>
            </a:r>
            <a:r>
              <a:rPr lang="ja-JP" altLang="en-US" sz="2400" dirty="0" smtClean="0">
                <a:solidFill>
                  <a:srgbClr val="4D4D4D"/>
                </a:solidFill>
              </a:rPr>
              <a:t>③　</a:t>
            </a:r>
            <a:r>
              <a:rPr lang="ja-JP" altLang="en-US" sz="2400" dirty="0">
                <a:latin typeface="メイリオ" panose="020B0604030504040204" pitchFamily="50" charset="-128"/>
              </a:rPr>
              <a:t>自立支援・重度化防止の取組</a:t>
            </a:r>
            <a:r>
              <a:rPr lang="ja-JP" altLang="en-US" sz="2400" dirty="0" smtClean="0">
                <a:latin typeface="メイリオ" panose="020B0604030504040204" pitchFamily="50" charset="-128"/>
              </a:rPr>
              <a:t>推進</a:t>
            </a:r>
            <a:endParaRPr lang="ja-JP" altLang="en-US" sz="2400" dirty="0" smtClean="0">
              <a:solidFill>
                <a:srgbClr val="4D4D4D"/>
              </a:solidFill>
            </a:endParaRPr>
          </a:p>
        </p:txBody>
      </p:sp>
      <p:sp>
        <p:nvSpPr>
          <p:cNvPr id="13315" name="AutoShape 5"/>
          <p:cNvSpPr>
            <a:spLocks noChangeArrowheads="1"/>
          </p:cNvSpPr>
          <p:nvPr/>
        </p:nvSpPr>
        <p:spPr bwMode="auto">
          <a:xfrm>
            <a:off x="954088" y="1658938"/>
            <a:ext cx="8064500" cy="377026"/>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(1)</a:t>
            </a:r>
            <a:r>
              <a:rPr lang="ja-JP" altLang="en-US" sz="2000" b="0" dirty="0" smtClean="0">
                <a:latin typeface="メイリオ" panose="020B0604030504040204" pitchFamily="50" charset="-128"/>
                <a:hlinkClick r:id="rId2"/>
              </a:rPr>
              <a:t>リハビリテーション</a:t>
            </a:r>
            <a:r>
              <a:rPr lang="ja-JP" altLang="en-US" sz="2000" b="0" dirty="0">
                <a:latin typeface="メイリオ" panose="020B0604030504040204" pitchFamily="50" charset="-128"/>
                <a:hlinkClick r:id="rId2"/>
              </a:rPr>
              <a:t>・機能訓練、口腔、栄養の取組の一体的な推進</a:t>
            </a:r>
            <a:endParaRPr lang="en-US" altLang="ja-JP" sz="2000" b="0" dirty="0" smtClean="0">
              <a:latin typeface="メイリオ" panose="020B0604030504040204" pitchFamily="50" charset="-128"/>
            </a:endParaRPr>
          </a:p>
        </p:txBody>
      </p:sp>
      <p:sp>
        <p:nvSpPr>
          <p:cNvPr id="13316" name="AutoShape 7"/>
          <p:cNvSpPr>
            <a:spLocks noChangeArrowheads="1"/>
          </p:cNvSpPr>
          <p:nvPr/>
        </p:nvSpPr>
        <p:spPr bwMode="auto">
          <a:xfrm>
            <a:off x="949325" y="980551"/>
            <a:ext cx="7856103" cy="515399"/>
          </a:xfrm>
          <a:prstGeom prst="roundRect">
            <a:avLst>
              <a:gd name="adj" fmla="val 13384"/>
            </a:avLst>
          </a:prstGeom>
          <a:solidFill>
            <a:srgbClr val="0071B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2000" dirty="0" smtClean="0">
                <a:solidFill>
                  <a:srgbClr val="FFFFFF"/>
                </a:solidFill>
                <a:latin typeface="メイリオ" panose="020B0604030504040204" pitchFamily="50" charset="-128"/>
              </a:rPr>
              <a:t>リハビリテーション・機能訓練、口腔、栄養の取組の連携・強化</a:t>
            </a:r>
            <a:endParaRPr lang="ja-JP" altLang="en-US" sz="2000" dirty="0">
              <a:solidFill>
                <a:srgbClr val="FFFFFF"/>
              </a:solidFill>
              <a:latin typeface="メイリオ" panose="020B0604030504040204" pitchFamily="50" charset="-128"/>
            </a:endParaRPr>
          </a:p>
        </p:txBody>
      </p:sp>
      <p:sp>
        <p:nvSpPr>
          <p:cNvPr id="6"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8</a:t>
            </a:fld>
            <a:endParaRPr lang="en-US" altLang="ja-JP" sz="2400" dirty="0">
              <a:latin typeface="+mn-lt"/>
            </a:endParaRPr>
          </a:p>
        </p:txBody>
      </p:sp>
      <p:sp>
        <p:nvSpPr>
          <p:cNvPr id="10" name="AutoShape 5"/>
          <p:cNvSpPr>
            <a:spLocks noChangeArrowheads="1"/>
          </p:cNvSpPr>
          <p:nvPr/>
        </p:nvSpPr>
        <p:spPr bwMode="auto">
          <a:xfrm>
            <a:off x="1244294" y="2131354"/>
            <a:ext cx="8100900" cy="301621"/>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smtClean="0">
                <a:latin typeface="メイリオ" panose="020B0604030504040204" pitchFamily="50" charset="-128"/>
              </a:rPr>
              <a:t>計画作成や多職種間会議でのリハ、口腔、栄養専門職の関与の明確化</a:t>
            </a:r>
            <a:endParaRPr lang="en-US" altLang="ja-JP" sz="1600" b="0" dirty="0" smtClean="0">
              <a:latin typeface="メイリオ" panose="020B0604030504040204" pitchFamily="50" charset="-128"/>
            </a:endParaRPr>
          </a:p>
        </p:txBody>
      </p:sp>
      <p:sp>
        <p:nvSpPr>
          <p:cNvPr id="14" name="AutoShape 5"/>
          <p:cNvSpPr>
            <a:spLocks noChangeArrowheads="1"/>
          </p:cNvSpPr>
          <p:nvPr/>
        </p:nvSpPr>
        <p:spPr bwMode="auto">
          <a:xfrm>
            <a:off x="965349" y="2564904"/>
            <a:ext cx="8064500" cy="40011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(2) </a:t>
            </a:r>
            <a:r>
              <a:rPr lang="ja-JP" altLang="en-US" sz="2000" b="0" dirty="0" smtClean="0">
                <a:latin typeface="メイリオ" panose="020B0604030504040204" pitchFamily="50" charset="-128"/>
                <a:hlinkClick r:id="rId3"/>
              </a:rPr>
              <a:t>リハビリテーションマネジメント加算の見直し</a:t>
            </a:r>
            <a:r>
              <a:rPr lang="ja-JP" altLang="en-US" sz="2000" b="0" dirty="0" smtClean="0">
                <a:latin typeface="メイリオ" panose="020B0604030504040204" pitchFamily="50" charset="-128"/>
              </a:rPr>
              <a:t> </a:t>
            </a:r>
            <a:r>
              <a:rPr lang="ja-JP" altLang="en-US" sz="1400" b="0" dirty="0" smtClean="0">
                <a:latin typeface="メイリオ" panose="020B0604030504040204" pitchFamily="50" charset="-128"/>
              </a:rPr>
              <a:t>（次ページ参照）</a:t>
            </a:r>
            <a:endParaRPr lang="en-US" altLang="ja-JP" sz="2000" b="0" dirty="0" smtClean="0">
              <a:latin typeface="メイリオ" panose="020B0604030504040204" pitchFamily="50" charset="-128"/>
            </a:endParaRPr>
          </a:p>
        </p:txBody>
      </p:sp>
      <p:sp>
        <p:nvSpPr>
          <p:cNvPr id="15" name="AutoShape 5"/>
          <p:cNvSpPr>
            <a:spLocks noChangeArrowheads="1"/>
          </p:cNvSpPr>
          <p:nvPr/>
        </p:nvSpPr>
        <p:spPr bwMode="auto">
          <a:xfrm>
            <a:off x="965349" y="3176972"/>
            <a:ext cx="8064500" cy="40011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(3) </a:t>
            </a:r>
            <a:r>
              <a:rPr lang="ja-JP" altLang="en-US" sz="2000" b="0" dirty="0" smtClean="0">
                <a:latin typeface="メイリオ" panose="020B0604030504040204" pitchFamily="50" charset="-128"/>
                <a:hlinkClick r:id="rId4"/>
              </a:rPr>
              <a:t>退院・退所直後のリハビリテーションの充実</a:t>
            </a:r>
            <a:endParaRPr lang="en-US" altLang="ja-JP" sz="2000" b="0" dirty="0" smtClean="0">
              <a:latin typeface="メイリオ" panose="020B0604030504040204" pitchFamily="50" charset="-128"/>
            </a:endParaRPr>
          </a:p>
        </p:txBody>
      </p:sp>
      <p:sp>
        <p:nvSpPr>
          <p:cNvPr id="16" name="AutoShape 5"/>
          <p:cNvSpPr>
            <a:spLocks noChangeArrowheads="1"/>
          </p:cNvSpPr>
          <p:nvPr/>
        </p:nvSpPr>
        <p:spPr bwMode="auto">
          <a:xfrm>
            <a:off x="1244294" y="3654258"/>
            <a:ext cx="8100900" cy="320088"/>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dirty="0" smtClean="0">
                <a:latin typeface="メイリオ" panose="020B0604030504040204" pitchFamily="50" charset="-128"/>
              </a:rPr>
              <a:t>退院後</a:t>
            </a:r>
            <a:r>
              <a:rPr lang="en-US" altLang="ja-JP" sz="1600" dirty="0" smtClean="0">
                <a:latin typeface="メイリオ" panose="020B0604030504040204" pitchFamily="50" charset="-128"/>
              </a:rPr>
              <a:t>3</a:t>
            </a:r>
            <a:r>
              <a:rPr lang="ja-JP" altLang="en-US" sz="1600" dirty="0" smtClean="0">
                <a:latin typeface="メイリオ" panose="020B0604030504040204" pitchFamily="50" charset="-128"/>
              </a:rPr>
              <a:t>月以内の利用者</a:t>
            </a:r>
            <a:r>
              <a:rPr lang="ja-JP" altLang="en-US" sz="1600" b="0" dirty="0" smtClean="0">
                <a:latin typeface="メイリオ" panose="020B0604030504040204" pitchFamily="50" charset="-128"/>
              </a:rPr>
              <a:t>に対し、</a:t>
            </a:r>
            <a:r>
              <a:rPr lang="ja-JP" altLang="en-US" sz="1600" dirty="0" smtClean="0">
                <a:latin typeface="メイリオ" panose="020B0604030504040204" pitchFamily="50" charset="-128"/>
              </a:rPr>
              <a:t>週</a:t>
            </a:r>
            <a:r>
              <a:rPr lang="en-US" altLang="ja-JP" sz="1600" dirty="0" smtClean="0">
                <a:latin typeface="メイリオ" panose="020B0604030504040204" pitchFamily="50" charset="-128"/>
              </a:rPr>
              <a:t>12</a:t>
            </a:r>
            <a:r>
              <a:rPr lang="ja-JP" altLang="en-US" sz="1600" dirty="0" smtClean="0">
                <a:latin typeface="メイリオ" panose="020B0604030504040204" pitchFamily="50" charset="-128"/>
              </a:rPr>
              <a:t>回算定可能</a:t>
            </a:r>
            <a:r>
              <a:rPr lang="ja-JP" altLang="en-US" sz="1600" b="0" dirty="0" smtClean="0">
                <a:latin typeface="メイリオ" panose="020B0604030504040204" pitchFamily="50" charset="-128"/>
              </a:rPr>
              <a:t>に。</a:t>
            </a:r>
            <a:endParaRPr lang="en-US" altLang="ja-JP" sz="1600" b="0" dirty="0" smtClean="0">
              <a:latin typeface="メイリオ" panose="020B0604030504040204" pitchFamily="50" charset="-128"/>
            </a:endParaRPr>
          </a:p>
        </p:txBody>
      </p:sp>
      <p:sp>
        <p:nvSpPr>
          <p:cNvPr id="17" name="AutoShape 5"/>
          <p:cNvSpPr>
            <a:spLocks noChangeArrowheads="1"/>
          </p:cNvSpPr>
          <p:nvPr/>
        </p:nvSpPr>
        <p:spPr bwMode="auto">
          <a:xfrm>
            <a:off x="965349" y="4047265"/>
            <a:ext cx="8064500" cy="40011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(4) </a:t>
            </a:r>
            <a:r>
              <a:rPr lang="ja-JP" altLang="en-US" sz="2000" b="0" dirty="0" smtClean="0">
                <a:latin typeface="メイリオ" panose="020B0604030504040204" pitchFamily="50" charset="-128"/>
                <a:hlinkClick r:id="rId5"/>
              </a:rPr>
              <a:t>社会</a:t>
            </a:r>
            <a:r>
              <a:rPr lang="ja-JP" altLang="en-US" sz="2000" b="0" dirty="0">
                <a:latin typeface="メイリオ" panose="020B0604030504040204" pitchFamily="50" charset="-128"/>
                <a:hlinkClick r:id="rId5"/>
              </a:rPr>
              <a:t>参加支援加算の見直し</a:t>
            </a:r>
            <a:endParaRPr lang="en-US" altLang="ja-JP" sz="2000" b="0" dirty="0" smtClean="0">
              <a:latin typeface="メイリオ" panose="020B0604030504040204" pitchFamily="50" charset="-128"/>
            </a:endParaRPr>
          </a:p>
        </p:txBody>
      </p:sp>
      <p:sp>
        <p:nvSpPr>
          <p:cNvPr id="18" name="AutoShape 5"/>
          <p:cNvSpPr>
            <a:spLocks noChangeArrowheads="1"/>
          </p:cNvSpPr>
          <p:nvPr/>
        </p:nvSpPr>
        <p:spPr bwMode="auto">
          <a:xfrm>
            <a:off x="1252085" y="4497418"/>
            <a:ext cx="8100900" cy="320088"/>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1600" b="0" dirty="0" smtClean="0">
                <a:latin typeface="+mj-ea"/>
                <a:ea typeface="+mj-ea"/>
              </a:rPr>
              <a:t>※</a:t>
            </a:r>
            <a:r>
              <a:rPr lang="ja-JP" altLang="en-US" sz="1600" b="0" dirty="0" smtClean="0">
                <a:latin typeface="+mj-ea"/>
                <a:ea typeface="+mj-ea"/>
              </a:rPr>
              <a:t>名称変更のみ（社会</a:t>
            </a:r>
            <a:r>
              <a:rPr lang="ja-JP" altLang="en-US" sz="1600" b="0" dirty="0">
                <a:latin typeface="+mj-ea"/>
                <a:ea typeface="+mj-ea"/>
              </a:rPr>
              <a:t>参加支援加算 </a:t>
            </a:r>
            <a:r>
              <a:rPr lang="ja-JP" altLang="en-US" sz="1600" b="0" dirty="0" smtClean="0">
                <a:latin typeface="+mj-ea"/>
                <a:ea typeface="+mj-ea"/>
              </a:rPr>
              <a:t>⇒ </a:t>
            </a:r>
            <a:r>
              <a:rPr lang="ja-JP" altLang="en-US" sz="1600" b="0" dirty="0">
                <a:latin typeface="+mj-ea"/>
                <a:ea typeface="+mj-ea"/>
              </a:rPr>
              <a:t>移行支援</a:t>
            </a:r>
            <a:r>
              <a:rPr lang="ja-JP" altLang="en-US" sz="1600" b="0" dirty="0" smtClean="0">
                <a:latin typeface="+mj-ea"/>
                <a:ea typeface="+mj-ea"/>
              </a:rPr>
              <a:t>加算）</a:t>
            </a:r>
            <a:endParaRPr lang="en-US" altLang="ja-JP" sz="1600" b="0" dirty="0" smtClean="0">
              <a:latin typeface="+mj-ea"/>
              <a:ea typeface="+mj-ea"/>
            </a:endParaRPr>
          </a:p>
        </p:txBody>
      </p:sp>
      <p:sp>
        <p:nvSpPr>
          <p:cNvPr id="19" name="AutoShape 5"/>
          <p:cNvSpPr>
            <a:spLocks noChangeArrowheads="1"/>
          </p:cNvSpPr>
          <p:nvPr/>
        </p:nvSpPr>
        <p:spPr bwMode="auto">
          <a:xfrm>
            <a:off x="949028" y="4874522"/>
            <a:ext cx="8064500" cy="40011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(5) </a:t>
            </a:r>
            <a:r>
              <a:rPr lang="ja-JP" altLang="en-US" sz="2000" b="0" dirty="0" smtClean="0">
                <a:latin typeface="メイリオ" panose="020B0604030504040204" pitchFamily="50" charset="-128"/>
                <a:hlinkClick r:id="rId6"/>
              </a:rPr>
              <a:t>リハビリテーション計画書と個別機能訓練計画書の書式の見直し</a:t>
            </a:r>
            <a:endParaRPr lang="en-US" altLang="ja-JP" sz="2000" b="0" dirty="0" smtClean="0">
              <a:latin typeface="メイリオ" panose="020B0604030504040204" pitchFamily="50" charset="-128"/>
            </a:endParaRPr>
          </a:p>
        </p:txBody>
      </p:sp>
      <p:sp>
        <p:nvSpPr>
          <p:cNvPr id="21" name="AutoShape 5"/>
          <p:cNvSpPr>
            <a:spLocks noChangeArrowheads="1"/>
          </p:cNvSpPr>
          <p:nvPr/>
        </p:nvSpPr>
        <p:spPr bwMode="auto">
          <a:xfrm>
            <a:off x="1239392" y="5293877"/>
            <a:ext cx="8100900" cy="301621"/>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smtClean="0">
                <a:latin typeface="メイリオ" panose="020B0604030504040204" pitchFamily="50" charset="-128"/>
              </a:rPr>
              <a:t>リハ計画書と訓練計画書の項目の共通化、リハ計画書固有の項目の整理簡素化</a:t>
            </a:r>
            <a:endParaRPr lang="en-US" altLang="ja-JP" sz="1600" b="0" dirty="0" smtClean="0">
              <a:latin typeface="メイリオ" panose="020B0604030504040204" pitchFamily="50" charset="-128"/>
            </a:endParaRPr>
          </a:p>
        </p:txBody>
      </p:sp>
      <p:sp>
        <p:nvSpPr>
          <p:cNvPr id="22" name="AutoShape 7"/>
          <p:cNvSpPr>
            <a:spLocks noChangeArrowheads="1"/>
          </p:cNvSpPr>
          <p:nvPr/>
        </p:nvSpPr>
        <p:spPr bwMode="auto">
          <a:xfrm>
            <a:off x="112516" y="1664110"/>
            <a:ext cx="753529"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リハ</a:t>
            </a:r>
            <a:endParaRPr lang="ja-JP" altLang="en-US" sz="1400" dirty="0">
              <a:solidFill>
                <a:srgbClr val="FFFFFF"/>
              </a:solidFill>
              <a:latin typeface="メイリオ" panose="020B0604030504040204" pitchFamily="50" charset="-128"/>
            </a:endParaRPr>
          </a:p>
        </p:txBody>
      </p:sp>
      <p:sp>
        <p:nvSpPr>
          <p:cNvPr id="23" name="AutoShape 7"/>
          <p:cNvSpPr>
            <a:spLocks noChangeArrowheads="1"/>
          </p:cNvSpPr>
          <p:nvPr/>
        </p:nvSpPr>
        <p:spPr bwMode="auto">
          <a:xfrm>
            <a:off x="112516" y="2568987"/>
            <a:ext cx="753529"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リハ</a:t>
            </a:r>
            <a:endParaRPr lang="ja-JP" altLang="en-US" sz="1400" dirty="0">
              <a:solidFill>
                <a:srgbClr val="FFFFFF"/>
              </a:solidFill>
              <a:latin typeface="メイリオ" panose="020B0604030504040204" pitchFamily="50" charset="-128"/>
            </a:endParaRPr>
          </a:p>
        </p:txBody>
      </p:sp>
      <p:sp>
        <p:nvSpPr>
          <p:cNvPr id="24" name="AutoShape 7"/>
          <p:cNvSpPr>
            <a:spLocks noChangeArrowheads="1"/>
          </p:cNvSpPr>
          <p:nvPr/>
        </p:nvSpPr>
        <p:spPr bwMode="auto">
          <a:xfrm>
            <a:off x="112516" y="3196113"/>
            <a:ext cx="753529"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リハ</a:t>
            </a:r>
            <a:endParaRPr lang="ja-JP" altLang="en-US" sz="1400" dirty="0">
              <a:solidFill>
                <a:srgbClr val="FFFFFF"/>
              </a:solidFill>
              <a:latin typeface="メイリオ" panose="020B0604030504040204" pitchFamily="50" charset="-128"/>
            </a:endParaRPr>
          </a:p>
        </p:txBody>
      </p:sp>
      <p:sp>
        <p:nvSpPr>
          <p:cNvPr id="25" name="AutoShape 7"/>
          <p:cNvSpPr>
            <a:spLocks noChangeArrowheads="1"/>
          </p:cNvSpPr>
          <p:nvPr/>
        </p:nvSpPr>
        <p:spPr bwMode="auto">
          <a:xfrm>
            <a:off x="112516" y="4085310"/>
            <a:ext cx="753529"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リハ</a:t>
            </a:r>
            <a:endParaRPr lang="ja-JP" altLang="en-US" sz="1400" dirty="0">
              <a:solidFill>
                <a:srgbClr val="FFFFFF"/>
              </a:solidFill>
              <a:latin typeface="メイリオ" panose="020B0604030504040204" pitchFamily="50" charset="-128"/>
            </a:endParaRPr>
          </a:p>
        </p:txBody>
      </p:sp>
      <p:sp>
        <p:nvSpPr>
          <p:cNvPr id="26" name="AutoShape 7"/>
          <p:cNvSpPr>
            <a:spLocks noChangeArrowheads="1"/>
          </p:cNvSpPr>
          <p:nvPr/>
        </p:nvSpPr>
        <p:spPr bwMode="auto">
          <a:xfrm>
            <a:off x="112516" y="4912389"/>
            <a:ext cx="753529"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リハ</a:t>
            </a:r>
            <a:endParaRPr lang="ja-JP" altLang="en-US" sz="1400" dirty="0">
              <a:solidFill>
                <a:srgbClr val="FFFFFF"/>
              </a:solidFill>
              <a:latin typeface="メイリオ" panose="020B0604030504040204" pitchFamily="50" charset="-128"/>
            </a:endParaRPr>
          </a:p>
        </p:txBody>
      </p:sp>
      <p:sp>
        <p:nvSpPr>
          <p:cNvPr id="27" name="AutoShape 5"/>
          <p:cNvSpPr>
            <a:spLocks noChangeArrowheads="1"/>
          </p:cNvSpPr>
          <p:nvPr/>
        </p:nvSpPr>
        <p:spPr bwMode="auto">
          <a:xfrm>
            <a:off x="949028" y="5614743"/>
            <a:ext cx="8064500" cy="40011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(6) </a:t>
            </a:r>
            <a:r>
              <a:rPr lang="ja-JP" altLang="en-US" sz="2000" b="0" dirty="0" smtClean="0">
                <a:latin typeface="メイリオ" panose="020B0604030504040204" pitchFamily="50" charset="-128"/>
                <a:hlinkClick r:id="rId7"/>
              </a:rPr>
              <a:t>生活機能向上連携加算の見直し</a:t>
            </a:r>
            <a:endParaRPr lang="en-US" altLang="ja-JP" sz="2000" b="0" dirty="0" smtClean="0">
              <a:latin typeface="メイリオ" panose="020B0604030504040204" pitchFamily="50" charset="-128"/>
            </a:endParaRPr>
          </a:p>
        </p:txBody>
      </p:sp>
      <p:sp>
        <p:nvSpPr>
          <p:cNvPr id="28" name="AutoShape 7"/>
          <p:cNvSpPr>
            <a:spLocks noChangeArrowheads="1"/>
          </p:cNvSpPr>
          <p:nvPr/>
        </p:nvSpPr>
        <p:spPr bwMode="auto">
          <a:xfrm>
            <a:off x="112516" y="5614743"/>
            <a:ext cx="756084" cy="396027"/>
          </a:xfrm>
          <a:prstGeom prst="roundRect">
            <a:avLst>
              <a:gd name="adj" fmla="val 13384"/>
            </a:avLst>
          </a:prstGeom>
          <a:solidFill>
            <a:srgbClr val="00B050"/>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介護</a:t>
            </a:r>
            <a:endParaRPr lang="ja-JP" altLang="en-US" sz="1400" dirty="0">
              <a:solidFill>
                <a:srgbClr val="FFFFFF"/>
              </a:solidFill>
              <a:latin typeface="メイリオ" panose="020B0604030504040204" pitchFamily="50" charset="-128"/>
            </a:endParaRPr>
          </a:p>
        </p:txBody>
      </p:sp>
      <p:sp>
        <p:nvSpPr>
          <p:cNvPr id="29" name="AutoShape 5"/>
          <p:cNvSpPr>
            <a:spLocks noChangeArrowheads="1"/>
          </p:cNvSpPr>
          <p:nvPr/>
        </p:nvSpPr>
        <p:spPr bwMode="auto">
          <a:xfrm>
            <a:off x="1252085" y="6034098"/>
            <a:ext cx="8100900" cy="301621"/>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285750" indent="-285750" algn="just" eaLnBrk="1" hangingPunct="1">
              <a:lnSpc>
                <a:spcPct val="130000"/>
              </a:lnSpc>
              <a:spcBef>
                <a:spcPct val="80000"/>
              </a:spcBef>
              <a:buClr>
                <a:srgbClr val="0071BC"/>
              </a:buClr>
              <a:buFont typeface="Arial" panose="020B0604020202020204" pitchFamily="34" charset="0"/>
              <a:buChar char="•"/>
            </a:pPr>
            <a:r>
              <a:rPr lang="ja-JP" altLang="en-US" sz="1600" b="0" dirty="0" smtClean="0">
                <a:latin typeface="メイリオ" panose="020B0604030504040204" pitchFamily="50" charset="-128"/>
              </a:rPr>
              <a:t>生活機能向上連携加算</a:t>
            </a:r>
            <a:r>
              <a:rPr lang="en-US" altLang="ja-JP" sz="1600" b="0" dirty="0" smtClean="0">
                <a:latin typeface="メイリオ" panose="020B0604030504040204" pitchFamily="50" charset="-128"/>
              </a:rPr>
              <a:t>(Ⅰ)</a:t>
            </a:r>
            <a:r>
              <a:rPr lang="ja-JP" altLang="en-US" sz="1600" b="0" dirty="0" smtClean="0">
                <a:latin typeface="メイリオ" panose="020B0604030504040204" pitchFamily="50" charset="-128"/>
              </a:rPr>
              <a:t>の新設</a:t>
            </a:r>
            <a:endParaRPr lang="en-US" altLang="ja-JP" sz="1600" b="0" dirty="0" smtClean="0">
              <a:latin typeface="メイリオ" panose="020B0604030504040204" pitchFamily="50" charset="-128"/>
            </a:endParaRPr>
          </a:p>
        </p:txBody>
      </p:sp>
    </p:spTree>
    <p:extLst>
      <p:ext uri="{BB962C8B-B14F-4D97-AF65-F5344CB8AC3E}">
        <p14:creationId xmlns:p14="http://schemas.microsoft.com/office/powerpoint/2010/main" val="39498901"/>
      </p:ext>
    </p:extLst>
  </p:cSld>
  <p:clrMapOvr>
    <a:masterClrMapping/>
  </p:clrMapOvr>
  <mc:AlternateContent xmlns:mc="http://schemas.openxmlformats.org/markup-compatibility/2006">
    <mc:Choice xmlns:p14="http://schemas.microsoft.com/office/powerpoint/2010/main" Requires="p14">
      <p:transition spd="slow" p14:dur="2000" advTm="1412"/>
    </mc:Choice>
    <mc:Fallback>
      <p:transition spd="slow" advTm="1412"/>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nchor="ctr"/>
          <a:lstStyle/>
          <a:p>
            <a:pPr eaLnBrk="1" hangingPunct="1"/>
            <a:r>
              <a:rPr lang="en-US" altLang="ja-JP" sz="2400" dirty="0" smtClean="0">
                <a:solidFill>
                  <a:srgbClr val="4D4D4D"/>
                </a:solidFill>
              </a:rPr>
              <a:t>1-</a:t>
            </a:r>
            <a:r>
              <a:rPr lang="ja-JP" altLang="en-US" sz="2400" dirty="0" smtClean="0">
                <a:solidFill>
                  <a:srgbClr val="4D4D4D"/>
                </a:solidFill>
              </a:rPr>
              <a:t>③　</a:t>
            </a:r>
            <a:r>
              <a:rPr lang="ja-JP" altLang="en-US" sz="2400" dirty="0">
                <a:latin typeface="メイリオ" panose="020B0604030504040204" pitchFamily="50" charset="-128"/>
              </a:rPr>
              <a:t>自立支援・重度化防止の取組</a:t>
            </a:r>
            <a:r>
              <a:rPr lang="ja-JP" altLang="en-US" sz="2400" dirty="0" smtClean="0">
                <a:latin typeface="メイリオ" panose="020B0604030504040204" pitchFamily="50" charset="-128"/>
              </a:rPr>
              <a:t>推進</a:t>
            </a:r>
            <a:endParaRPr lang="ja-JP" altLang="en-US" sz="2400" dirty="0" smtClean="0">
              <a:solidFill>
                <a:srgbClr val="4D4D4D"/>
              </a:solidFill>
            </a:endParaRPr>
          </a:p>
        </p:txBody>
      </p:sp>
      <p:sp>
        <p:nvSpPr>
          <p:cNvPr id="6" name="スライド番号プレースホルダー 1"/>
          <p:cNvSpPr>
            <a:spLocks noGrp="1"/>
          </p:cNvSpPr>
          <p:nvPr>
            <p:ph type="sldNum" sz="quarter" idx="10"/>
          </p:nvPr>
        </p:nvSpPr>
        <p:spPr>
          <a:xfrm>
            <a:off x="7473950" y="6417333"/>
            <a:ext cx="2311400" cy="359706"/>
          </a:xfrm>
        </p:spPr>
        <p:txBody>
          <a:bodyPr/>
          <a:lstStyle/>
          <a:p>
            <a:pPr>
              <a:defRPr/>
            </a:pPr>
            <a:fld id="{52880793-2D40-45CD-9756-2CB50407716C}" type="slidenum">
              <a:rPr lang="en-US" altLang="ja-JP" sz="2400" smtClean="0">
                <a:latin typeface="+mn-lt"/>
              </a:rPr>
              <a:pPr>
                <a:defRPr/>
              </a:pPr>
              <a:t>9</a:t>
            </a:fld>
            <a:endParaRPr lang="en-US" altLang="ja-JP" sz="2400" dirty="0">
              <a:latin typeface="+mn-lt"/>
            </a:endParaRPr>
          </a:p>
        </p:txBody>
      </p:sp>
      <p:sp>
        <p:nvSpPr>
          <p:cNvPr id="14" name="AutoShape 5"/>
          <p:cNvSpPr>
            <a:spLocks noChangeArrowheads="1"/>
          </p:cNvSpPr>
          <p:nvPr/>
        </p:nvSpPr>
        <p:spPr bwMode="auto">
          <a:xfrm>
            <a:off x="965349" y="728700"/>
            <a:ext cx="8064500" cy="400110"/>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1950" indent="-361950">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marL="0" indent="0" algn="just" eaLnBrk="1" hangingPunct="1">
              <a:lnSpc>
                <a:spcPct val="130000"/>
              </a:lnSpc>
              <a:spcBef>
                <a:spcPct val="80000"/>
              </a:spcBef>
              <a:buClr>
                <a:srgbClr val="0071BC"/>
              </a:buClr>
            </a:pPr>
            <a:r>
              <a:rPr lang="en-US" altLang="ja-JP" sz="2000" b="0" dirty="0" smtClean="0">
                <a:latin typeface="メイリオ" panose="020B0604030504040204" pitchFamily="50" charset="-128"/>
              </a:rPr>
              <a:t>(2) </a:t>
            </a:r>
            <a:r>
              <a:rPr lang="ja-JP" altLang="en-US" sz="2000" b="0" dirty="0" smtClean="0">
                <a:latin typeface="メイリオ" panose="020B0604030504040204" pitchFamily="50" charset="-128"/>
                <a:hlinkClick r:id="rId2"/>
              </a:rPr>
              <a:t>リハビリテーションマネジメント加算の見直し</a:t>
            </a:r>
            <a:endParaRPr lang="en-US" altLang="ja-JP" sz="2000" b="0" dirty="0" smtClean="0">
              <a:latin typeface="メイリオ" panose="020B0604030504040204" pitchFamily="50" charset="-128"/>
            </a:endParaRPr>
          </a:p>
        </p:txBody>
      </p:sp>
      <p:sp>
        <p:nvSpPr>
          <p:cNvPr id="13" name="AutoShape 7"/>
          <p:cNvSpPr>
            <a:spLocks noChangeArrowheads="1"/>
          </p:cNvSpPr>
          <p:nvPr/>
        </p:nvSpPr>
        <p:spPr bwMode="auto">
          <a:xfrm>
            <a:off x="6912139" y="701793"/>
            <a:ext cx="1123621" cy="396027"/>
          </a:xfrm>
          <a:prstGeom prst="roundRect">
            <a:avLst>
              <a:gd name="adj" fmla="val 13384"/>
            </a:avLst>
          </a:prstGeom>
          <a:solidFill>
            <a:schemeClr val="accent6">
              <a:lumMod val="75000"/>
            </a:schemeClr>
          </a:solidFill>
          <a:ln>
            <a:noFill/>
          </a:ln>
          <a:effectLst/>
          <a:extLst/>
        </p:spPr>
        <p:txBody>
          <a:bodyPr wrap="square" lIns="180000" tIns="72000" rIns="180000" bIns="36000" anchor="ctr">
            <a:spAutoFit/>
          </a:bodyPr>
          <a:lstStyle>
            <a:lvl1pPr>
              <a:defRPr kumimoji="1" sz="2200" b="1">
                <a:solidFill>
                  <a:srgbClr val="4D4D4D"/>
                </a:solidFill>
                <a:latin typeface="Arial" panose="020B0604020202020204" pitchFamily="34" charset="0"/>
                <a:ea typeface="メイリオ" panose="020B0604030504040204" pitchFamily="50" charset="-128"/>
              </a:defRPr>
            </a:lvl1pPr>
            <a:lvl2pPr marL="742950" indent="-285750">
              <a:defRPr kumimoji="1" sz="2200" b="1">
                <a:solidFill>
                  <a:srgbClr val="4D4D4D"/>
                </a:solidFill>
                <a:latin typeface="Arial" panose="020B0604020202020204" pitchFamily="34" charset="0"/>
                <a:ea typeface="メイリオ" panose="020B0604030504040204" pitchFamily="50" charset="-128"/>
              </a:defRPr>
            </a:lvl2pPr>
            <a:lvl3pPr marL="1143000" indent="-228600">
              <a:defRPr kumimoji="1" sz="2200" b="1">
                <a:solidFill>
                  <a:srgbClr val="4D4D4D"/>
                </a:solidFill>
                <a:latin typeface="Arial" panose="020B0604020202020204" pitchFamily="34" charset="0"/>
                <a:ea typeface="メイリオ" panose="020B0604030504040204" pitchFamily="50" charset="-128"/>
              </a:defRPr>
            </a:lvl3pPr>
            <a:lvl4pPr marL="1600200" indent="-228600">
              <a:defRPr kumimoji="1" sz="2200" b="1">
                <a:solidFill>
                  <a:srgbClr val="4D4D4D"/>
                </a:solidFill>
                <a:latin typeface="Arial" panose="020B0604020202020204" pitchFamily="34" charset="0"/>
                <a:ea typeface="メイリオ" panose="020B0604030504040204" pitchFamily="50" charset="-128"/>
              </a:defRPr>
            </a:lvl4pPr>
            <a:lvl5pPr marL="2057400" indent="-228600">
              <a:defRPr kumimoji="1" sz="2200" b="1">
                <a:solidFill>
                  <a:srgbClr val="4D4D4D"/>
                </a:solidFill>
                <a:latin typeface="Arial" panose="020B0604020202020204" pitchFamily="34" charset="0"/>
                <a:ea typeface="メイリオ" panose="020B0604030504040204" pitchFamily="50" charset="-128"/>
              </a:defRPr>
            </a:lvl5pPr>
            <a:lvl6pPr marL="25146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6pPr>
            <a:lvl7pPr marL="29718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7pPr>
            <a:lvl8pPr marL="34290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8pPr>
            <a:lvl9pPr marL="3886200" indent="-228600" eaLnBrk="0" fontAlgn="base" hangingPunct="0">
              <a:spcBef>
                <a:spcPct val="0"/>
              </a:spcBef>
              <a:spcAft>
                <a:spcPct val="0"/>
              </a:spcAft>
              <a:defRPr kumimoji="1" sz="2200" b="1">
                <a:solidFill>
                  <a:srgbClr val="4D4D4D"/>
                </a:solidFill>
                <a:latin typeface="Arial" panose="020B0604020202020204" pitchFamily="34" charset="0"/>
                <a:ea typeface="メイリオ" panose="020B0604030504040204" pitchFamily="50" charset="-128"/>
              </a:defRPr>
            </a:lvl9pPr>
          </a:lstStyle>
          <a:p>
            <a:pPr algn="ctr" eaLnBrk="1" hangingPunct="1">
              <a:lnSpc>
                <a:spcPct val="120000"/>
              </a:lnSpc>
            </a:pPr>
            <a:r>
              <a:rPr lang="ja-JP" altLang="en-US" sz="1400" dirty="0" smtClean="0">
                <a:solidFill>
                  <a:srgbClr val="FFFFFF"/>
                </a:solidFill>
                <a:latin typeface="メイリオ" panose="020B0604030504040204" pitchFamily="50" charset="-128"/>
              </a:rPr>
              <a:t>訪問リハ</a:t>
            </a:r>
            <a:endParaRPr lang="ja-JP" altLang="en-US" sz="1400" dirty="0">
              <a:solidFill>
                <a:srgbClr val="FFFFFF"/>
              </a:solidFill>
              <a:latin typeface="メイリオ" panose="020B0604030504040204" pitchFamily="50" charset="-128"/>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738" y="1155717"/>
            <a:ext cx="8783276" cy="5477639"/>
          </a:xfrm>
          <a:prstGeom prst="rect">
            <a:avLst/>
          </a:prstGeom>
        </p:spPr>
      </p:pic>
    </p:spTree>
    <p:extLst>
      <p:ext uri="{BB962C8B-B14F-4D97-AF65-F5344CB8AC3E}">
        <p14:creationId xmlns:p14="http://schemas.microsoft.com/office/powerpoint/2010/main" val="3109520544"/>
      </p:ext>
    </p:extLst>
  </p:cSld>
  <p:clrMapOvr>
    <a:masterClrMapping/>
  </p:clrMapOvr>
  <mc:AlternateContent xmlns:mc="http://schemas.openxmlformats.org/markup-compatibility/2006">
    <mc:Choice xmlns:p14="http://schemas.microsoft.com/office/powerpoint/2010/main" Requires="p14">
      <p:transition spd="slow" p14:dur="2000" advTm="401"/>
    </mc:Choice>
    <mc:Fallback>
      <p:transition spd="slow" advTm="401"/>
    </mc:Fallback>
  </mc:AlternateContent>
  <p:timing>
    <p:tnLst>
      <p:par>
        <p:cTn id="1" dur="indefinite" restart="never" nodeType="tmRoot"/>
      </p:par>
    </p:tnLst>
  </p:timing>
</p:sld>
</file>

<file path=ppt/theme/theme1.xml><?xml version="1.0" encoding="utf-8"?>
<a:theme xmlns:a="http://schemas.openxmlformats.org/drawingml/2006/main" name="6_標準デザイン">
  <a:themeElements>
    <a:clrScheme name="6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標準デザイン">
      <a:majorFont>
        <a:latin typeface="メイリオ"/>
        <a:ea typeface="メイリオ"/>
        <a:cs typeface="ＭＳ Ｐゴシック"/>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defRPr>
        </a:defPPr>
      </a:lstStyle>
    </a:lnDef>
  </a:objectDefaults>
  <a:extraClrSchemeLst>
    <a:extraClrScheme>
      <a:clrScheme name="6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標準デザイン">
  <a:themeElements>
    <a:clrScheme name="ユーザー定義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9999"/>
      </a:folHlink>
    </a:clrScheme>
    <a:fontScheme name="7_標準デザイン">
      <a:majorFont>
        <a:latin typeface="メイリオ"/>
        <a:ea typeface="メイリオ"/>
        <a:cs typeface="ＭＳ Ｐゴシック"/>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defRPr>
        </a:defPPr>
      </a:lstStyle>
    </a:lnDef>
  </a:objectDefaults>
  <a:extraClrSchemeLst>
    <a:extraClrScheme>
      <a:clrScheme name="7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メイリオ"/>
        <a:ea typeface="メイリオ"/>
        <a:cs typeface="ＭＳ Ｐゴシック"/>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defRPr>
        </a:defPPr>
      </a:lstStyle>
    </a:ln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標準デザイン">
  <a:themeElements>
    <a:clrScheme name="5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標準デザイン">
      <a:majorFont>
        <a:latin typeface="メイリオ"/>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defRPr>
        </a:defPPr>
      </a:lstStyle>
    </a:lnDef>
  </a:objectDefaults>
  <a:extraClrSchemeLst>
    <a:extraClrScheme>
      <a:clrScheme name="5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標準デザイン">
  <a:themeElements>
    <a:clrScheme name="ユーザー定義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F3F3F"/>
      </a:hlink>
      <a:folHlink>
        <a:srgbClr val="3F3F3F"/>
      </a:folHlink>
    </a:clrScheme>
    <a:fontScheme name="4_標準デザイン">
      <a:majorFont>
        <a:latin typeface="メイリオ"/>
        <a:ea typeface="メイリオ"/>
        <a:cs typeface="ＭＳ Ｐゴシック"/>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defRPr>
        </a:defPPr>
      </a:lstStyle>
    </a:lnDef>
  </a:objectDefaults>
  <a:extraClrSchemeLst>
    <a:extraClrScheme>
      <a:clrScheme name="4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標準デザイン">
  <a:themeElements>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標準デザイン">
      <a:majorFont>
        <a:latin typeface="メイリオ"/>
        <a:ea typeface="メイリオ"/>
        <a:cs typeface="ＭＳ Ｐゴシック"/>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3_標準デザイン">
  <a:themeElements>
    <a:clrScheme name="3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標準デザイン">
      <a:majorFont>
        <a:latin typeface="メイリオ"/>
        <a:ea typeface="メイリオ"/>
        <a:cs typeface="ＭＳ Ｐゴシック"/>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40000"/>
          </a:lnSpc>
          <a:spcBef>
            <a:spcPct val="10000"/>
          </a:spcBef>
          <a:spcAft>
            <a:spcPct val="0"/>
          </a:spcAft>
          <a:buClrTx/>
          <a:buSzTx/>
          <a:buFontTx/>
          <a:buNone/>
          <a:tabLst/>
          <a:defRPr kumimoji="1" lang="ja-JP" altLang="en-US" sz="2200" b="1" i="0" u="none" strike="noStrike" cap="none" normalizeH="0" baseline="0" smtClean="0">
            <a:ln>
              <a:noFill/>
            </a:ln>
            <a:solidFill>
              <a:srgbClr val="4D4D4D"/>
            </a:solidFill>
            <a:effectLst/>
            <a:latin typeface="Arial" panose="020B0604020202020204" pitchFamily="34" charset="0"/>
            <a:ea typeface="メイリオ" panose="020B0604030504040204" pitchFamily="50" charset="-128"/>
          </a:defRPr>
        </a:defPPr>
      </a:lstStyle>
    </a:lnDef>
  </a:objectDefaults>
  <a:extraClrSchemeLst>
    <a:extraClrScheme>
      <a:clrScheme name="3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10889</TotalTime>
  <Words>4370</Words>
  <Application>Microsoft Office PowerPoint</Application>
  <PresentationFormat>A4 210 x 297 mm</PresentationFormat>
  <Paragraphs>351</Paragraphs>
  <Slides>21</Slides>
  <Notes>0</Notes>
  <HiddenSlides>0</HiddenSlides>
  <MMClips>1</MMClips>
  <ScaleCrop>false</ScaleCrop>
  <HeadingPairs>
    <vt:vector size="6" baseType="variant">
      <vt:variant>
        <vt:lpstr>使用されているフォント</vt:lpstr>
      </vt:variant>
      <vt:variant>
        <vt:i4>7</vt:i4>
      </vt:variant>
      <vt:variant>
        <vt:lpstr>テーマ</vt:lpstr>
      </vt:variant>
      <vt:variant>
        <vt:i4>7</vt:i4>
      </vt:variant>
      <vt:variant>
        <vt:lpstr>スライド タイトル</vt:lpstr>
      </vt:variant>
      <vt:variant>
        <vt:i4>21</vt:i4>
      </vt:variant>
    </vt:vector>
  </HeadingPairs>
  <TitlesOfParts>
    <vt:vector size="35" baseType="lpstr">
      <vt:lpstr>ＭＳ Ｐゴシック</vt:lpstr>
      <vt:lpstr>ＭＳ Ｐ明朝</vt:lpstr>
      <vt:lpstr>Trajan Pro</vt:lpstr>
      <vt:lpstr>メイリオ</vt:lpstr>
      <vt:lpstr>Arial</vt:lpstr>
      <vt:lpstr>Verdana</vt:lpstr>
      <vt:lpstr>Wingdings</vt:lpstr>
      <vt:lpstr>6_標準デザイン</vt:lpstr>
      <vt:lpstr>7_標準デザイン</vt:lpstr>
      <vt:lpstr>2_標準デザイン</vt:lpstr>
      <vt:lpstr>5_標準デザイン</vt:lpstr>
      <vt:lpstr>4_標準デザイン</vt:lpstr>
      <vt:lpstr>1_標準デザイン</vt:lpstr>
      <vt:lpstr>3_標準デザイン</vt:lpstr>
      <vt:lpstr>訪問介護・訪問入浴介護・訪問リハビリテーション に係る令和３年度報酬改定の要点</vt:lpstr>
      <vt:lpstr> </vt:lpstr>
      <vt:lpstr>1-①　感染症や災害への対応力強化</vt:lpstr>
      <vt:lpstr>1-①　感染症や災害への対応力強化</vt:lpstr>
      <vt:lpstr>1-②　地域包括ケアシステムの推進</vt:lpstr>
      <vt:lpstr>1-②　地域包括ケアシステムの推進</vt:lpstr>
      <vt:lpstr>1-②　地域包括ケアシステムの推進</vt:lpstr>
      <vt:lpstr>1-③　自立支援・重度化防止の取組推進</vt:lpstr>
      <vt:lpstr>1-③　自立支援・重度化防止の取組推進</vt:lpstr>
      <vt:lpstr>1-③　自立支援・重度化防止の取組推進</vt:lpstr>
      <vt:lpstr>1-④　介護人材の確保・介護現場の革新</vt:lpstr>
      <vt:lpstr>1-④　介護人材の確保・介護現場の革新</vt:lpstr>
      <vt:lpstr>1-④　介護人材の確保・介護現場の革新</vt:lpstr>
      <vt:lpstr>（参考）ハラスメント防止規定例</vt:lpstr>
      <vt:lpstr>（参考）ハラスメント防止規定例</vt:lpstr>
      <vt:lpstr>（参考）ハラスメント防止規定例</vt:lpstr>
      <vt:lpstr>1-④　介護人材の確保・介護現場の革新</vt:lpstr>
      <vt:lpstr>1-④　介護人材の確保・介護現場の革新</vt:lpstr>
      <vt:lpstr>1-⑤　制度の安定性・持続可能性の確保</vt:lpstr>
      <vt:lpstr>1-⑥　その他</vt:lpstr>
      <vt:lpstr>２　実地指導における不適合事項</vt:lpstr>
    </vt:vector>
  </TitlesOfParts>
  <Company>PowerPoint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PPTテンプレート</dc:title>
  <dc:subject>レイアウトの視点から考える、伝わるプレゼン資料の構成要素</dc:subject>
  <dc:creator>鈴木 春人</dc:creator>
  <cp:lastModifiedBy>120898</cp:lastModifiedBy>
  <cp:revision>625</cp:revision>
  <cp:lastPrinted>2021-10-18T02:17:03Z</cp:lastPrinted>
  <dcterms:created xsi:type="dcterms:W3CDTF">2012-03-17T06:59:43Z</dcterms:created>
  <dcterms:modified xsi:type="dcterms:W3CDTF">2021-10-30T14:45:17Z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